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3.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430" r:id="rId6"/>
    <p:sldId id="431" r:id="rId7"/>
    <p:sldId id="432" r:id="rId8"/>
    <p:sldId id="433" r:id="rId9"/>
    <p:sldId id="434" r:id="rId10"/>
    <p:sldId id="435" r:id="rId11"/>
    <p:sldId id="436" r:id="rId12"/>
    <p:sldId id="444" r:id="rId13"/>
    <p:sldId id="443" r:id="rId14"/>
    <p:sldId id="439" r:id="rId15"/>
    <p:sldId id="437" r:id="rId16"/>
    <p:sldId id="440" r:id="rId17"/>
    <p:sldId id="447" r:id="rId18"/>
    <p:sldId id="458" r:id="rId19"/>
    <p:sldId id="441" r:id="rId20"/>
    <p:sldId id="446" r:id="rId21"/>
    <p:sldId id="445" r:id="rId22"/>
    <p:sldId id="442" r:id="rId23"/>
    <p:sldId id="459" r:id="rId24"/>
    <p:sldId id="448" r:id="rId25"/>
    <p:sldId id="449" r:id="rId26"/>
    <p:sldId id="456" r:id="rId27"/>
    <p:sldId id="451" r:id="rId28"/>
    <p:sldId id="454" r:id="rId29"/>
    <p:sldId id="453" r:id="rId30"/>
    <p:sldId id="455" r:id="rId31"/>
    <p:sldId id="457" r:id="rId32"/>
    <p:sldId id="450" r:id="rId33"/>
    <p:sldId id="438" r:id="rId34"/>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00B9CC"/>
    <a:srgbClr val="009FB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 z motywem 1 — Ak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6" d="100"/>
          <a:sy n="86" d="100"/>
        </p:scale>
        <p:origin x="720" y="5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91DBCB-CD4B-40D7-ABFC-E27DD573E4E6}"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5972C93D-6787-4277-9DEA-25528D3065AC}">
      <dgm:prSet/>
      <dgm:spPr/>
      <dgm:t>
        <a:bodyPr/>
        <a:lstStyle/>
        <a:p>
          <a:pPr algn="just"/>
          <a:r>
            <a:rPr lang="pl-PL" dirty="0"/>
            <a:t>- </a:t>
          </a:r>
          <a:r>
            <a:rPr lang="pl-PL" b="1" dirty="0"/>
            <a:t>DATA SOURCE: </a:t>
          </a:r>
          <a:r>
            <a:rPr lang="pl-PL" b="1" dirty="0" err="1"/>
            <a:t>Scopus</a:t>
          </a:r>
          <a:r>
            <a:rPr lang="pl-PL" dirty="0"/>
            <a:t> </a:t>
          </a:r>
          <a:r>
            <a:rPr lang="en-US" dirty="0"/>
            <a:t>a high-quality digital database</a:t>
          </a:r>
          <a:r>
            <a:rPr lang="pl-PL" dirty="0"/>
            <a:t> of </a:t>
          </a:r>
          <a:r>
            <a:rPr lang="pl-PL" dirty="0" err="1"/>
            <a:t>peer-reviewed</a:t>
          </a:r>
          <a:r>
            <a:rPr lang="pl-PL" dirty="0"/>
            <a:t> </a:t>
          </a:r>
          <a:r>
            <a:rPr lang="pl-PL" dirty="0" err="1"/>
            <a:t>scientific</a:t>
          </a:r>
          <a:r>
            <a:rPr lang="pl-PL" dirty="0"/>
            <a:t> </a:t>
          </a:r>
          <a:r>
            <a:rPr lang="pl-PL" dirty="0" err="1"/>
            <a:t>publications</a:t>
          </a:r>
          <a:r>
            <a:rPr lang="pl-PL" dirty="0"/>
            <a:t> (</a:t>
          </a:r>
          <a:r>
            <a:rPr lang="en-US" dirty="0"/>
            <a:t>scientific journals, books, and conference proceedings</a:t>
          </a:r>
          <a:r>
            <a:rPr lang="pl-PL" dirty="0"/>
            <a:t>), </a:t>
          </a:r>
        </a:p>
        <a:p>
          <a:pPr algn="just"/>
          <a:r>
            <a:rPr lang="pl-PL" dirty="0"/>
            <a:t>- C</a:t>
          </a:r>
          <a:r>
            <a:rPr lang="en-US" dirty="0"/>
            <a:t>overs over 25,100 titles from more</a:t>
          </a:r>
          <a:r>
            <a:rPr lang="pl-PL" dirty="0"/>
            <a:t> </a:t>
          </a:r>
          <a:r>
            <a:rPr lang="en-US" dirty="0"/>
            <a:t>than 5,000 international publishers</a:t>
          </a:r>
          <a:r>
            <a:rPr lang="pl-PL" dirty="0"/>
            <a:t> </a:t>
          </a:r>
          <a:r>
            <a:rPr lang="en-US" dirty="0"/>
            <a:t>from different fields</a:t>
          </a:r>
          <a:r>
            <a:rPr lang="pl-PL" dirty="0"/>
            <a:t> (</a:t>
          </a:r>
          <a:r>
            <a:rPr lang="en-US" dirty="0"/>
            <a:t>science, technology, medicine, social sciences, and arts and humanities</a:t>
          </a:r>
          <a:r>
            <a:rPr lang="pl-PL" dirty="0"/>
            <a:t>);</a:t>
          </a:r>
        </a:p>
        <a:p>
          <a:pPr algn="just"/>
          <a:r>
            <a:rPr lang="pl-PL" b="1" dirty="0"/>
            <a:t>- YEARS COVERED: </a:t>
          </a:r>
          <a:r>
            <a:rPr lang="pl-PL" dirty="0"/>
            <a:t>2005 - 2022 </a:t>
          </a:r>
          <a:endParaRPr lang="en-US" dirty="0"/>
        </a:p>
      </dgm:t>
    </dgm:pt>
    <dgm:pt modelId="{E65B94D4-243A-424F-AC66-C5BDB2A09BCD}" type="parTrans" cxnId="{7733BA0F-792E-4914-85F2-BFA4A9610A9A}">
      <dgm:prSet/>
      <dgm:spPr/>
      <dgm:t>
        <a:bodyPr/>
        <a:lstStyle/>
        <a:p>
          <a:endParaRPr lang="en-US"/>
        </a:p>
      </dgm:t>
    </dgm:pt>
    <dgm:pt modelId="{4D2C0CB4-FF59-489A-A74A-9A67148EDBD0}" type="sibTrans" cxnId="{7733BA0F-792E-4914-85F2-BFA4A9610A9A}">
      <dgm:prSet/>
      <dgm:spPr/>
      <dgm:t>
        <a:bodyPr/>
        <a:lstStyle/>
        <a:p>
          <a:endParaRPr lang="en-US"/>
        </a:p>
      </dgm:t>
    </dgm:pt>
    <dgm:pt modelId="{9DFEBBC5-3C1C-49AF-9FD5-3DD540B5C6CF}" type="pres">
      <dgm:prSet presAssocID="{E991DBCB-CD4B-40D7-ABFC-E27DD573E4E6}" presName="hierChild1" presStyleCnt="0">
        <dgm:presLayoutVars>
          <dgm:chPref val="1"/>
          <dgm:dir/>
          <dgm:animOne val="branch"/>
          <dgm:animLvl val="lvl"/>
          <dgm:resizeHandles/>
        </dgm:presLayoutVars>
      </dgm:prSet>
      <dgm:spPr/>
      <dgm:t>
        <a:bodyPr/>
        <a:lstStyle/>
        <a:p>
          <a:endParaRPr lang="en-US"/>
        </a:p>
      </dgm:t>
    </dgm:pt>
    <dgm:pt modelId="{9DE62DD3-944F-43C9-9940-23DDE78BBCFF}" type="pres">
      <dgm:prSet presAssocID="{5972C93D-6787-4277-9DEA-25528D3065AC}" presName="hierRoot1" presStyleCnt="0"/>
      <dgm:spPr/>
    </dgm:pt>
    <dgm:pt modelId="{B01426F9-F6C7-422B-BF80-5A4E8D79C67F}" type="pres">
      <dgm:prSet presAssocID="{5972C93D-6787-4277-9DEA-25528D3065AC}" presName="composite" presStyleCnt="0"/>
      <dgm:spPr/>
    </dgm:pt>
    <dgm:pt modelId="{4C1F490E-AD65-4D5F-BC69-66A7B178911F}" type="pres">
      <dgm:prSet presAssocID="{5972C93D-6787-4277-9DEA-25528D3065AC}" presName="background" presStyleLbl="node0" presStyleIdx="0" presStyleCnt="1"/>
      <dgm:spPr/>
    </dgm:pt>
    <dgm:pt modelId="{C25B0ABA-B4E5-4FAA-9FB8-8933487AD2D6}" type="pres">
      <dgm:prSet presAssocID="{5972C93D-6787-4277-9DEA-25528D3065AC}" presName="text" presStyleLbl="fgAcc0" presStyleIdx="0" presStyleCnt="1" custScaleX="162637">
        <dgm:presLayoutVars>
          <dgm:chPref val="3"/>
        </dgm:presLayoutVars>
      </dgm:prSet>
      <dgm:spPr/>
      <dgm:t>
        <a:bodyPr/>
        <a:lstStyle/>
        <a:p>
          <a:endParaRPr lang="en-US"/>
        </a:p>
      </dgm:t>
    </dgm:pt>
    <dgm:pt modelId="{E472E348-7578-4E9F-A7BE-BCF327140CEF}" type="pres">
      <dgm:prSet presAssocID="{5972C93D-6787-4277-9DEA-25528D3065AC}" presName="hierChild2" presStyleCnt="0"/>
      <dgm:spPr/>
    </dgm:pt>
  </dgm:ptLst>
  <dgm:cxnLst>
    <dgm:cxn modelId="{7733BA0F-792E-4914-85F2-BFA4A9610A9A}" srcId="{E991DBCB-CD4B-40D7-ABFC-E27DD573E4E6}" destId="{5972C93D-6787-4277-9DEA-25528D3065AC}" srcOrd="0" destOrd="0" parTransId="{E65B94D4-243A-424F-AC66-C5BDB2A09BCD}" sibTransId="{4D2C0CB4-FF59-489A-A74A-9A67148EDBD0}"/>
    <dgm:cxn modelId="{6396C821-96AE-41CC-ADD9-255EE3F96DAA}" type="presOf" srcId="{5972C93D-6787-4277-9DEA-25528D3065AC}" destId="{C25B0ABA-B4E5-4FAA-9FB8-8933487AD2D6}" srcOrd="0" destOrd="0" presId="urn:microsoft.com/office/officeart/2005/8/layout/hierarchy1"/>
    <dgm:cxn modelId="{8C2BA0F6-5B3A-4410-8A2B-DFEFD0F3C934}" type="presOf" srcId="{E991DBCB-CD4B-40D7-ABFC-E27DD573E4E6}" destId="{9DFEBBC5-3C1C-49AF-9FD5-3DD540B5C6CF}" srcOrd="0" destOrd="0" presId="urn:microsoft.com/office/officeart/2005/8/layout/hierarchy1"/>
    <dgm:cxn modelId="{F5B02A4B-3A2D-469D-9589-664FF0E5C8AE}" type="presParOf" srcId="{9DFEBBC5-3C1C-49AF-9FD5-3DD540B5C6CF}" destId="{9DE62DD3-944F-43C9-9940-23DDE78BBCFF}" srcOrd="0" destOrd="0" presId="urn:microsoft.com/office/officeart/2005/8/layout/hierarchy1"/>
    <dgm:cxn modelId="{8818AF55-56D9-47E5-9329-C2755AD96527}" type="presParOf" srcId="{9DE62DD3-944F-43C9-9940-23DDE78BBCFF}" destId="{B01426F9-F6C7-422B-BF80-5A4E8D79C67F}" srcOrd="0" destOrd="0" presId="urn:microsoft.com/office/officeart/2005/8/layout/hierarchy1"/>
    <dgm:cxn modelId="{7D872A20-F879-497E-A023-F11E69909232}" type="presParOf" srcId="{B01426F9-F6C7-422B-BF80-5A4E8D79C67F}" destId="{4C1F490E-AD65-4D5F-BC69-66A7B178911F}" srcOrd="0" destOrd="0" presId="urn:microsoft.com/office/officeart/2005/8/layout/hierarchy1"/>
    <dgm:cxn modelId="{CD51D746-AACE-4A3E-9B60-AB5DFA4BC908}" type="presParOf" srcId="{B01426F9-F6C7-422B-BF80-5A4E8D79C67F}" destId="{C25B0ABA-B4E5-4FAA-9FB8-8933487AD2D6}" srcOrd="1" destOrd="0" presId="urn:microsoft.com/office/officeart/2005/8/layout/hierarchy1"/>
    <dgm:cxn modelId="{762E9F9F-C76F-4D79-8E90-062E6B03942F}" type="presParOf" srcId="{9DE62DD3-944F-43C9-9940-23DDE78BBCFF}" destId="{E472E348-7578-4E9F-A7BE-BCF327140C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F490E-AD65-4D5F-BC69-66A7B178911F}">
      <dsp:nvSpPr>
        <dsp:cNvPr id="0" name=""/>
        <dsp:cNvSpPr/>
      </dsp:nvSpPr>
      <dsp:spPr>
        <a:xfrm>
          <a:off x="412383" y="546"/>
          <a:ext cx="6906122" cy="2696426"/>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25B0ABA-B4E5-4FAA-9FB8-8933487AD2D6}">
      <dsp:nvSpPr>
        <dsp:cNvPr id="0" name=""/>
        <dsp:cNvSpPr/>
      </dsp:nvSpPr>
      <dsp:spPr>
        <a:xfrm>
          <a:off x="884198" y="448771"/>
          <a:ext cx="6906122" cy="269642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pl-PL" sz="2000" kern="1200" dirty="0"/>
            <a:t>- </a:t>
          </a:r>
          <a:r>
            <a:rPr lang="pl-PL" sz="2000" b="1" kern="1200" dirty="0"/>
            <a:t>DATA SOURCE: </a:t>
          </a:r>
          <a:r>
            <a:rPr lang="pl-PL" sz="2000" b="1" kern="1200" dirty="0" err="1"/>
            <a:t>Scopus</a:t>
          </a:r>
          <a:r>
            <a:rPr lang="pl-PL" sz="2000" kern="1200" dirty="0"/>
            <a:t> </a:t>
          </a:r>
          <a:r>
            <a:rPr lang="en-US" sz="2000" kern="1200" dirty="0"/>
            <a:t>a high-quality digital database</a:t>
          </a:r>
          <a:r>
            <a:rPr lang="pl-PL" sz="2000" kern="1200" dirty="0"/>
            <a:t> of </a:t>
          </a:r>
          <a:r>
            <a:rPr lang="pl-PL" sz="2000" kern="1200" dirty="0" err="1"/>
            <a:t>peer-reviewed</a:t>
          </a:r>
          <a:r>
            <a:rPr lang="pl-PL" sz="2000" kern="1200" dirty="0"/>
            <a:t> </a:t>
          </a:r>
          <a:r>
            <a:rPr lang="pl-PL" sz="2000" kern="1200" dirty="0" err="1"/>
            <a:t>scientific</a:t>
          </a:r>
          <a:r>
            <a:rPr lang="pl-PL" sz="2000" kern="1200" dirty="0"/>
            <a:t> </a:t>
          </a:r>
          <a:r>
            <a:rPr lang="pl-PL" sz="2000" kern="1200" dirty="0" err="1"/>
            <a:t>publications</a:t>
          </a:r>
          <a:r>
            <a:rPr lang="pl-PL" sz="2000" kern="1200" dirty="0"/>
            <a:t> (</a:t>
          </a:r>
          <a:r>
            <a:rPr lang="en-US" sz="2000" kern="1200" dirty="0"/>
            <a:t>scientific journals, books, and conference proceedings</a:t>
          </a:r>
          <a:r>
            <a:rPr lang="pl-PL" sz="2000" kern="1200" dirty="0"/>
            <a:t>), </a:t>
          </a:r>
        </a:p>
        <a:p>
          <a:pPr lvl="0" algn="just" defTabSz="889000">
            <a:lnSpc>
              <a:spcPct val="90000"/>
            </a:lnSpc>
            <a:spcBef>
              <a:spcPct val="0"/>
            </a:spcBef>
            <a:spcAft>
              <a:spcPct val="35000"/>
            </a:spcAft>
          </a:pPr>
          <a:r>
            <a:rPr lang="pl-PL" sz="2000" kern="1200" dirty="0"/>
            <a:t>- C</a:t>
          </a:r>
          <a:r>
            <a:rPr lang="en-US" sz="2000" kern="1200" dirty="0"/>
            <a:t>overs over 25,100 titles from more</a:t>
          </a:r>
          <a:r>
            <a:rPr lang="pl-PL" sz="2000" kern="1200" dirty="0"/>
            <a:t> </a:t>
          </a:r>
          <a:r>
            <a:rPr lang="en-US" sz="2000" kern="1200" dirty="0"/>
            <a:t>than 5,000 international publishers</a:t>
          </a:r>
          <a:r>
            <a:rPr lang="pl-PL" sz="2000" kern="1200" dirty="0"/>
            <a:t> </a:t>
          </a:r>
          <a:r>
            <a:rPr lang="en-US" sz="2000" kern="1200" dirty="0"/>
            <a:t>from different fields</a:t>
          </a:r>
          <a:r>
            <a:rPr lang="pl-PL" sz="2000" kern="1200" dirty="0"/>
            <a:t> (</a:t>
          </a:r>
          <a:r>
            <a:rPr lang="en-US" sz="2000" kern="1200" dirty="0"/>
            <a:t>science, technology, medicine, social sciences, and arts and humanities</a:t>
          </a:r>
          <a:r>
            <a:rPr lang="pl-PL" sz="2000" kern="1200" dirty="0"/>
            <a:t>);</a:t>
          </a:r>
        </a:p>
        <a:p>
          <a:pPr lvl="0" algn="just" defTabSz="889000">
            <a:lnSpc>
              <a:spcPct val="90000"/>
            </a:lnSpc>
            <a:spcBef>
              <a:spcPct val="0"/>
            </a:spcBef>
            <a:spcAft>
              <a:spcPct val="35000"/>
            </a:spcAft>
          </a:pPr>
          <a:r>
            <a:rPr lang="pl-PL" sz="2000" b="1" kern="1200" dirty="0"/>
            <a:t>- YEARS COVERED: </a:t>
          </a:r>
          <a:r>
            <a:rPr lang="pl-PL" sz="2000" kern="1200" dirty="0"/>
            <a:t>2005 - 2022 </a:t>
          </a:r>
          <a:endParaRPr lang="en-US" sz="2000" kern="1200" dirty="0"/>
        </a:p>
      </dsp:txBody>
      <dsp:txXfrm>
        <a:off x="963174" y="527747"/>
        <a:ext cx="6748170" cy="25384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9DEA68-7253-524B-B7ED-D84A80ED135C}" type="datetimeFigureOut">
              <a:rPr lang="pl-PL" smtClean="0"/>
              <a:t>09.11.2022</a:t>
            </a:fld>
            <a:endParaRPr lang="pl-PL"/>
          </a:p>
        </p:txBody>
      </p:sp>
      <p:sp>
        <p:nvSpPr>
          <p:cNvPr id="4" name="Symbol zastępczy stopki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D819C5-210B-4442-9E66-7227A66DCDDF}" type="slidenum">
              <a:rPr lang="pl-PL" smtClean="0"/>
              <a:t>‹#›</a:t>
            </a:fld>
            <a:endParaRPr lang="pl-PL"/>
          </a:p>
        </p:txBody>
      </p:sp>
    </p:spTree>
    <p:extLst>
      <p:ext uri="{BB962C8B-B14F-4D97-AF65-F5344CB8AC3E}">
        <p14:creationId xmlns:p14="http://schemas.microsoft.com/office/powerpoint/2010/main" val="9384930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B29C27-A09B-3E44-9DB8-8913E8D55002}" type="datetimeFigureOut">
              <a:rPr lang="pl-PL" smtClean="0"/>
              <a:t>09.11.2022</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593B1A-C82D-994E-B408-6CCFE3DECAF3}" type="slidenum">
              <a:rPr lang="pl-PL" smtClean="0"/>
              <a:t>‹#›</a:t>
            </a:fld>
            <a:endParaRPr lang="pl-PL"/>
          </a:p>
        </p:txBody>
      </p:sp>
    </p:spTree>
    <p:extLst>
      <p:ext uri="{BB962C8B-B14F-4D97-AF65-F5344CB8AC3E}">
        <p14:creationId xmlns:p14="http://schemas.microsoft.com/office/powerpoint/2010/main" val="13173731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C593B1A-C82D-994E-B408-6CCFE3DECAF3}" type="slidenum">
              <a:rPr lang="pl-PL" smtClean="0"/>
              <a:t>18</a:t>
            </a:fld>
            <a:endParaRPr lang="pl-PL"/>
          </a:p>
        </p:txBody>
      </p:sp>
    </p:spTree>
    <p:extLst>
      <p:ext uri="{BB962C8B-B14F-4D97-AF65-F5344CB8AC3E}">
        <p14:creationId xmlns:p14="http://schemas.microsoft.com/office/powerpoint/2010/main" val="316314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bg>
      <p:bgPr>
        <a:solidFill>
          <a:schemeClr val="tx2"/>
        </a:solidFill>
        <a:effectLst/>
      </p:bgPr>
    </p:bg>
    <p:spTree>
      <p:nvGrpSpPr>
        <p:cNvPr id="1" name=""/>
        <p:cNvGrpSpPr/>
        <p:nvPr/>
      </p:nvGrpSpPr>
      <p:grpSpPr>
        <a:xfrm>
          <a:off x="0" y="0"/>
          <a:ext cx="0" cy="0"/>
          <a:chOff x="0" y="0"/>
          <a:chExt cx="0" cy="0"/>
        </a:xfrm>
      </p:grpSpPr>
      <p:sp>
        <p:nvSpPr>
          <p:cNvPr id="2" name="Tytuł 1"/>
          <p:cNvSpPr>
            <a:spLocks noGrp="1"/>
          </p:cNvSpPr>
          <p:nvPr>
            <p:ph type="ctrTitle"/>
          </p:nvPr>
        </p:nvSpPr>
        <p:spPr>
          <a:xfrm>
            <a:off x="1044000" y="2687772"/>
            <a:ext cx="7541112" cy="1102519"/>
          </a:xfrm>
        </p:spPr>
        <p:txBody>
          <a:bodyPr lIns="0" tIns="0" rIns="0" bIns="0" anchor="b" anchorCtr="0">
            <a:normAutofit/>
          </a:bodyPr>
          <a:lstStyle>
            <a:lvl1pPr algn="l">
              <a:defRPr sz="3200" b="1">
                <a:solidFill>
                  <a:srgbClr val="FFFFFF"/>
                </a:solidFill>
                <a:latin typeface="Open Sans Regular"/>
                <a:cs typeface="Open Sans Regular"/>
              </a:defRPr>
            </a:lvl1pPr>
          </a:lstStyle>
          <a:p>
            <a:r>
              <a:rPr lang="pl-PL" dirty="0"/>
              <a:t>Kliknij, aby </a:t>
            </a:r>
            <a:r>
              <a:rPr lang="pl-PL" dirty="0" err="1"/>
              <a:t>edyt</a:t>
            </a:r>
            <a:r>
              <a:rPr lang="pl-PL" dirty="0"/>
              <a:t>. styl wz. tyt.</a:t>
            </a:r>
          </a:p>
        </p:txBody>
      </p:sp>
      <p:sp>
        <p:nvSpPr>
          <p:cNvPr id="3" name="Podtytuł 2"/>
          <p:cNvSpPr>
            <a:spLocks noGrp="1"/>
          </p:cNvSpPr>
          <p:nvPr>
            <p:ph type="subTitle" idx="1"/>
          </p:nvPr>
        </p:nvSpPr>
        <p:spPr>
          <a:xfrm>
            <a:off x="1044000" y="3892070"/>
            <a:ext cx="6400800" cy="588409"/>
          </a:xfrm>
        </p:spPr>
        <p:txBody>
          <a:bodyPr lIns="0" tIns="0" rIns="0" bIns="0">
            <a:normAutofit/>
          </a:bodyPr>
          <a:lstStyle>
            <a:lvl1pPr marL="0" indent="0" algn="l">
              <a:buNone/>
              <a:defRPr sz="2400">
                <a:solidFill>
                  <a:schemeClr val="bg1"/>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p>
        </p:txBody>
      </p:sp>
      <p:sp>
        <p:nvSpPr>
          <p:cNvPr id="5" name="Symbol zastępczy stopki 4"/>
          <p:cNvSpPr>
            <a:spLocks noGrp="1"/>
          </p:cNvSpPr>
          <p:nvPr>
            <p:ph type="ftr" sz="quarter" idx="11"/>
          </p:nvPr>
        </p:nvSpPr>
        <p:spPr>
          <a:xfrm>
            <a:off x="1044000" y="4486735"/>
            <a:ext cx="2895600" cy="273844"/>
          </a:xfrm>
          <a:prstGeom prst="rect">
            <a:avLst/>
          </a:prstGeom>
        </p:spPr>
        <p:txBody>
          <a:bodyPr lIns="0" tIns="0" rIns="0" bIns="0"/>
          <a:lstStyle>
            <a:lvl1pPr algn="l">
              <a:defRPr sz="1100">
                <a:solidFill>
                  <a:schemeClr val="bg1"/>
                </a:solidFill>
                <a:latin typeface="Open Sans Light"/>
                <a:cs typeface="Open Sans Light"/>
              </a:defRPr>
            </a:lvl1pPr>
          </a:lstStyle>
          <a:p>
            <a:r>
              <a:rPr lang="pl-PL" dirty="0"/>
              <a:t>1 lutego 2019, Warszawa</a:t>
            </a:r>
          </a:p>
        </p:txBody>
      </p:sp>
      <p:pic>
        <p:nvPicPr>
          <p:cNvPr id="9" name="Obraz 8" descr="logoSGH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7741" y="473241"/>
            <a:ext cx="900363" cy="900363"/>
          </a:xfrm>
          <a:prstGeom prst="rect">
            <a:avLst/>
          </a:prstGeom>
        </p:spPr>
      </p:pic>
    </p:spTree>
    <p:extLst>
      <p:ext uri="{BB962C8B-B14F-4D97-AF65-F5344CB8AC3E}">
        <p14:creationId xmlns:p14="http://schemas.microsoft.com/office/powerpoint/2010/main" val="2181764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ajd tytułowy">
    <p:bg>
      <p:bgPr>
        <a:solidFill>
          <a:schemeClr val="bg1"/>
        </a:solidFill>
        <a:effectLst/>
      </p:bgPr>
    </p:bg>
    <p:spTree>
      <p:nvGrpSpPr>
        <p:cNvPr id="1" name=""/>
        <p:cNvGrpSpPr/>
        <p:nvPr/>
      </p:nvGrpSpPr>
      <p:grpSpPr>
        <a:xfrm>
          <a:off x="0" y="0"/>
          <a:ext cx="0" cy="0"/>
          <a:chOff x="0" y="0"/>
          <a:chExt cx="0" cy="0"/>
        </a:xfrm>
      </p:grpSpPr>
      <p:pic>
        <p:nvPicPr>
          <p:cNvPr id="7" name="Obraz 6" descr="foto-ogolna.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pic>
        <p:nvPicPr>
          <p:cNvPr id="6" name="Obraz 5" descr="SGH_piramida-ogoln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5" name="Symbol zastępczy stopki 4"/>
          <p:cNvSpPr>
            <a:spLocks noGrp="1"/>
          </p:cNvSpPr>
          <p:nvPr>
            <p:ph type="ftr" sz="quarter" idx="11"/>
          </p:nvPr>
        </p:nvSpPr>
        <p:spPr>
          <a:xfrm>
            <a:off x="1044000" y="4486735"/>
            <a:ext cx="2895600" cy="273844"/>
          </a:xfrm>
          <a:prstGeom prst="rect">
            <a:avLst/>
          </a:prstGeom>
        </p:spPr>
        <p:txBody>
          <a:bodyPr lIns="0" tIns="0" rIns="0" bIns="0"/>
          <a:lstStyle>
            <a:lvl1pPr algn="l">
              <a:defRPr sz="1100">
                <a:solidFill>
                  <a:schemeClr val="bg1"/>
                </a:solidFill>
                <a:latin typeface="Open Sans Light"/>
                <a:cs typeface="Open Sans Light"/>
              </a:defRPr>
            </a:lvl1pPr>
          </a:lstStyle>
          <a:p>
            <a:r>
              <a:rPr lang="pl-PL" dirty="0"/>
              <a:t>1 lutego 2019, Warszawa</a:t>
            </a:r>
          </a:p>
        </p:txBody>
      </p:sp>
      <p:pic>
        <p:nvPicPr>
          <p:cNvPr id="9" name="Obraz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7741" y="473241"/>
            <a:ext cx="900363" cy="900363"/>
          </a:xfrm>
          <a:prstGeom prst="rect">
            <a:avLst/>
          </a:prstGeom>
        </p:spPr>
      </p:pic>
      <p:sp>
        <p:nvSpPr>
          <p:cNvPr id="10" name="Tytuł 1"/>
          <p:cNvSpPr>
            <a:spLocks noGrp="1"/>
          </p:cNvSpPr>
          <p:nvPr>
            <p:ph type="ctrTitle"/>
          </p:nvPr>
        </p:nvSpPr>
        <p:spPr>
          <a:xfrm>
            <a:off x="1044000" y="2687772"/>
            <a:ext cx="7541112" cy="1102519"/>
          </a:xfrm>
        </p:spPr>
        <p:txBody>
          <a:bodyPr lIns="0" tIns="0" rIns="0" bIns="0" anchor="b" anchorCtr="0">
            <a:normAutofit/>
          </a:bodyPr>
          <a:lstStyle>
            <a:lvl1pPr algn="l">
              <a:defRPr sz="3200" b="1">
                <a:solidFill>
                  <a:srgbClr val="FFFFFF"/>
                </a:solidFill>
                <a:latin typeface="Open Sans Regular"/>
                <a:cs typeface="Open Sans Regular"/>
              </a:defRPr>
            </a:lvl1pPr>
          </a:lstStyle>
          <a:p>
            <a:r>
              <a:rPr lang="pl-PL" dirty="0"/>
              <a:t>Kliknij, aby </a:t>
            </a:r>
            <a:r>
              <a:rPr lang="pl-PL" dirty="0" err="1"/>
              <a:t>edyt</a:t>
            </a:r>
            <a:r>
              <a:rPr lang="pl-PL" dirty="0"/>
              <a:t>. styl wz. tyt.</a:t>
            </a:r>
          </a:p>
        </p:txBody>
      </p:sp>
      <p:sp>
        <p:nvSpPr>
          <p:cNvPr id="11" name="Podtytuł 2"/>
          <p:cNvSpPr>
            <a:spLocks noGrp="1"/>
          </p:cNvSpPr>
          <p:nvPr>
            <p:ph type="subTitle" idx="1"/>
          </p:nvPr>
        </p:nvSpPr>
        <p:spPr>
          <a:xfrm>
            <a:off x="1044000" y="3892070"/>
            <a:ext cx="6400800" cy="588409"/>
          </a:xfrm>
        </p:spPr>
        <p:txBody>
          <a:bodyPr lIns="0" tIns="0" rIns="0" bIns="0">
            <a:normAutofit/>
          </a:bodyPr>
          <a:lstStyle>
            <a:lvl1pPr marL="0" indent="0" algn="l">
              <a:buNone/>
              <a:defRPr sz="2400">
                <a:solidFill>
                  <a:schemeClr val="bg1"/>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p>
        </p:txBody>
      </p:sp>
    </p:spTree>
    <p:extLst>
      <p:ext uri="{BB962C8B-B14F-4D97-AF65-F5344CB8AC3E}">
        <p14:creationId xmlns:p14="http://schemas.microsoft.com/office/powerpoint/2010/main" val="349318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Slajd tytułowy">
    <p:bg>
      <p:bgPr>
        <a:solidFill>
          <a:schemeClr val="tx2"/>
        </a:solidFill>
        <a:effectLst/>
      </p:bgPr>
    </p:bg>
    <p:spTree>
      <p:nvGrpSpPr>
        <p:cNvPr id="1" name=""/>
        <p:cNvGrpSpPr/>
        <p:nvPr/>
      </p:nvGrpSpPr>
      <p:grpSpPr>
        <a:xfrm>
          <a:off x="0" y="0"/>
          <a:ext cx="0" cy="0"/>
          <a:chOff x="0" y="0"/>
          <a:chExt cx="0" cy="0"/>
        </a:xfrm>
      </p:grpSpPr>
      <p:sp>
        <p:nvSpPr>
          <p:cNvPr id="6" name="Tytuł 1"/>
          <p:cNvSpPr>
            <a:spLocks noGrp="1"/>
          </p:cNvSpPr>
          <p:nvPr>
            <p:ph type="ctrTitle"/>
          </p:nvPr>
        </p:nvSpPr>
        <p:spPr>
          <a:xfrm>
            <a:off x="1044000" y="3181996"/>
            <a:ext cx="7541112" cy="1102519"/>
          </a:xfrm>
        </p:spPr>
        <p:txBody>
          <a:bodyPr lIns="0" tIns="0" rIns="0" bIns="0" anchor="b" anchorCtr="0">
            <a:normAutofit/>
          </a:bodyPr>
          <a:lstStyle>
            <a:lvl1pPr algn="l">
              <a:defRPr sz="3200" b="1">
                <a:solidFill>
                  <a:srgbClr val="FFFFFF"/>
                </a:solidFill>
                <a:latin typeface="Open Sans Regular"/>
                <a:cs typeface="Open Sans Regular"/>
              </a:defRPr>
            </a:lvl1pPr>
          </a:lstStyle>
          <a:p>
            <a:r>
              <a:rPr lang="pl-PL" dirty="0"/>
              <a:t>Kliknij, aby </a:t>
            </a:r>
            <a:r>
              <a:rPr lang="pl-PL" dirty="0" err="1"/>
              <a:t>edyt</a:t>
            </a:r>
            <a:r>
              <a:rPr lang="pl-PL" dirty="0"/>
              <a:t>. styl wz. tyt.</a:t>
            </a:r>
          </a:p>
        </p:txBody>
      </p:sp>
    </p:spTree>
    <p:extLst>
      <p:ext uri="{BB962C8B-B14F-4D97-AF65-F5344CB8AC3E}">
        <p14:creationId xmlns:p14="http://schemas.microsoft.com/office/powerpoint/2010/main" val="1087604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918000" y="1187302"/>
            <a:ext cx="3577800" cy="3145745"/>
          </a:xfrm>
        </p:spPr>
        <p:txBody>
          <a:bodyPr>
            <a:normAutofit/>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zawartości 3"/>
          <p:cNvSpPr>
            <a:spLocks noGrp="1"/>
          </p:cNvSpPr>
          <p:nvPr>
            <p:ph sz="half" idx="2"/>
          </p:nvPr>
        </p:nvSpPr>
        <p:spPr>
          <a:xfrm>
            <a:off x="4920624" y="1187302"/>
            <a:ext cx="3766176" cy="3145745"/>
          </a:xfrm>
        </p:spPr>
        <p:txBody>
          <a:bodyPr>
            <a:normAutofit/>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Tree>
    <p:extLst>
      <p:ext uri="{BB962C8B-B14F-4D97-AF65-F5344CB8AC3E}">
        <p14:creationId xmlns:p14="http://schemas.microsoft.com/office/powerpoint/2010/main" val="3770058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917999" y="1187302"/>
            <a:ext cx="7773417" cy="3145745"/>
          </a:xfrm>
        </p:spPr>
        <p:txBody>
          <a:bodyPr>
            <a:normAutofit/>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Tree>
    <p:extLst>
      <p:ext uri="{BB962C8B-B14F-4D97-AF65-F5344CB8AC3E}">
        <p14:creationId xmlns:p14="http://schemas.microsoft.com/office/powerpoint/2010/main" val="21077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7" name="Symbol zastępczy tekstu 6"/>
          <p:cNvSpPr>
            <a:spLocks noGrp="1"/>
          </p:cNvSpPr>
          <p:nvPr>
            <p:ph type="body" sz="quarter" idx="10" hasCustomPrompt="1"/>
          </p:nvPr>
        </p:nvSpPr>
        <p:spPr>
          <a:xfrm>
            <a:off x="917575" y="1238250"/>
            <a:ext cx="2273300" cy="300038"/>
          </a:xfrm>
        </p:spPr>
        <p:txBody>
          <a:bodyPr anchor="t" anchorCtr="0">
            <a:noAutofit/>
          </a:bodyPr>
          <a:lstStyle>
            <a:lvl1pPr marL="0" indent="0">
              <a:buNone/>
              <a:defRPr sz="1100">
                <a:solidFill>
                  <a:srgbClr val="00748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TYTUŁ ZDJĘCIA</a:t>
            </a:r>
          </a:p>
        </p:txBody>
      </p:sp>
      <p:sp>
        <p:nvSpPr>
          <p:cNvPr id="9" name="Symbol zastępczy obrazu 8"/>
          <p:cNvSpPr>
            <a:spLocks noGrp="1"/>
          </p:cNvSpPr>
          <p:nvPr>
            <p:ph type="pic" sz="quarter" idx="11"/>
          </p:nvPr>
        </p:nvSpPr>
        <p:spPr>
          <a:xfrm>
            <a:off x="917575" y="1538288"/>
            <a:ext cx="2273300" cy="2066925"/>
          </a:xfrm>
        </p:spPr>
        <p:txBody>
          <a:bodyPr/>
          <a:lstStyle/>
          <a:p>
            <a:endParaRPr lang="pl-PL"/>
          </a:p>
        </p:txBody>
      </p:sp>
      <p:sp>
        <p:nvSpPr>
          <p:cNvPr id="11" name="Symbol zastępczy zawartości 10"/>
          <p:cNvSpPr>
            <a:spLocks noGrp="1"/>
          </p:cNvSpPr>
          <p:nvPr>
            <p:ph sz="quarter" idx="12"/>
          </p:nvPr>
        </p:nvSpPr>
        <p:spPr>
          <a:xfrm>
            <a:off x="917575" y="3682872"/>
            <a:ext cx="2273300" cy="611188"/>
          </a:xfrm>
        </p:spPr>
        <p:txBody>
          <a:bodyPr>
            <a:noAutofit/>
          </a:bodyPr>
          <a:lstStyle>
            <a:lvl1pPr marL="0" indent="0">
              <a:buNone/>
              <a:defRPr sz="900"/>
            </a:lvl1pPr>
            <a:lvl2pPr marL="457200" indent="0">
              <a:buNone/>
              <a:defRPr sz="900"/>
            </a:lvl2pPr>
            <a:lvl3pPr marL="914400" indent="0">
              <a:buNone/>
              <a:defRPr sz="900"/>
            </a:lvl3pPr>
            <a:lvl4pPr marL="1371600" indent="0">
              <a:buNone/>
              <a:defRPr sz="900"/>
            </a:lvl4pPr>
            <a:lvl5pPr marL="1828800" indent="0">
              <a:buNone/>
              <a:defRPr sz="900"/>
            </a:lvl5pPr>
          </a:lstStyle>
          <a:p>
            <a:pPr lvl="0"/>
            <a:r>
              <a:rPr lang="pl-PL" dirty="0"/>
              <a:t>Kliknij, aby edytować style wzorca tekstu</a:t>
            </a:r>
          </a:p>
        </p:txBody>
      </p:sp>
      <p:sp>
        <p:nvSpPr>
          <p:cNvPr id="12" name="Symbol zastępczy tekstu 6"/>
          <p:cNvSpPr>
            <a:spLocks noGrp="1"/>
          </p:cNvSpPr>
          <p:nvPr>
            <p:ph type="body" sz="quarter" idx="13" hasCustomPrompt="1"/>
          </p:nvPr>
        </p:nvSpPr>
        <p:spPr>
          <a:xfrm>
            <a:off x="3661120" y="1238250"/>
            <a:ext cx="2273300" cy="300038"/>
          </a:xfrm>
        </p:spPr>
        <p:txBody>
          <a:bodyPr anchor="t" anchorCtr="0">
            <a:noAutofit/>
          </a:bodyPr>
          <a:lstStyle>
            <a:lvl1pPr marL="0" indent="0">
              <a:buNone/>
              <a:defRPr sz="1100">
                <a:solidFill>
                  <a:srgbClr val="00748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TYTUŁ ZDJĘCIA</a:t>
            </a:r>
          </a:p>
        </p:txBody>
      </p:sp>
      <p:sp>
        <p:nvSpPr>
          <p:cNvPr id="13" name="Symbol zastępczy obrazu 8"/>
          <p:cNvSpPr>
            <a:spLocks noGrp="1"/>
          </p:cNvSpPr>
          <p:nvPr>
            <p:ph type="pic" sz="quarter" idx="14"/>
          </p:nvPr>
        </p:nvSpPr>
        <p:spPr>
          <a:xfrm>
            <a:off x="3661120" y="1538288"/>
            <a:ext cx="2273300" cy="2066925"/>
          </a:xfrm>
        </p:spPr>
        <p:txBody>
          <a:bodyPr/>
          <a:lstStyle/>
          <a:p>
            <a:endParaRPr lang="pl-PL"/>
          </a:p>
        </p:txBody>
      </p:sp>
      <p:sp>
        <p:nvSpPr>
          <p:cNvPr id="14" name="Symbol zastępczy zawartości 10"/>
          <p:cNvSpPr>
            <a:spLocks noGrp="1"/>
          </p:cNvSpPr>
          <p:nvPr>
            <p:ph sz="quarter" idx="15"/>
          </p:nvPr>
        </p:nvSpPr>
        <p:spPr>
          <a:xfrm>
            <a:off x="3661120" y="3682872"/>
            <a:ext cx="2273300" cy="611188"/>
          </a:xfrm>
        </p:spPr>
        <p:txBody>
          <a:bodyPr>
            <a:noAutofit/>
          </a:bodyPr>
          <a:lstStyle>
            <a:lvl1pPr marL="0" indent="0">
              <a:buNone/>
              <a:defRPr sz="900"/>
            </a:lvl1pPr>
            <a:lvl2pPr marL="457200" indent="0">
              <a:buNone/>
              <a:defRPr sz="900"/>
            </a:lvl2pPr>
            <a:lvl3pPr marL="914400" indent="0">
              <a:buNone/>
              <a:defRPr sz="900"/>
            </a:lvl3pPr>
            <a:lvl4pPr marL="1371600" indent="0">
              <a:buNone/>
              <a:defRPr sz="900"/>
            </a:lvl4pPr>
            <a:lvl5pPr marL="1828800" indent="0">
              <a:buNone/>
              <a:defRPr sz="900"/>
            </a:lvl5pPr>
          </a:lstStyle>
          <a:p>
            <a:pPr lvl="0"/>
            <a:r>
              <a:rPr lang="pl-PL" dirty="0"/>
              <a:t>Kliknij, aby edytować style wzorca tekstu</a:t>
            </a:r>
          </a:p>
        </p:txBody>
      </p:sp>
      <p:sp>
        <p:nvSpPr>
          <p:cNvPr id="15" name="Symbol zastępczy tekstu 6"/>
          <p:cNvSpPr>
            <a:spLocks noGrp="1"/>
          </p:cNvSpPr>
          <p:nvPr>
            <p:ph type="body" sz="quarter" idx="16" hasCustomPrompt="1"/>
          </p:nvPr>
        </p:nvSpPr>
        <p:spPr>
          <a:xfrm>
            <a:off x="6404391" y="1238250"/>
            <a:ext cx="2273300" cy="300038"/>
          </a:xfrm>
        </p:spPr>
        <p:txBody>
          <a:bodyPr anchor="t" anchorCtr="0">
            <a:noAutofit/>
          </a:bodyPr>
          <a:lstStyle>
            <a:lvl1pPr marL="0" indent="0">
              <a:buNone/>
              <a:defRPr sz="1100">
                <a:solidFill>
                  <a:srgbClr val="00748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TYTUŁ ZDJĘCIA</a:t>
            </a:r>
          </a:p>
        </p:txBody>
      </p:sp>
      <p:sp>
        <p:nvSpPr>
          <p:cNvPr id="16" name="Symbol zastępczy obrazu 8"/>
          <p:cNvSpPr>
            <a:spLocks noGrp="1"/>
          </p:cNvSpPr>
          <p:nvPr>
            <p:ph type="pic" sz="quarter" idx="17"/>
          </p:nvPr>
        </p:nvSpPr>
        <p:spPr>
          <a:xfrm>
            <a:off x="6404391" y="1538288"/>
            <a:ext cx="2273300" cy="2066925"/>
          </a:xfrm>
        </p:spPr>
        <p:txBody>
          <a:bodyPr/>
          <a:lstStyle/>
          <a:p>
            <a:endParaRPr lang="pl-PL"/>
          </a:p>
        </p:txBody>
      </p:sp>
      <p:sp>
        <p:nvSpPr>
          <p:cNvPr id="17" name="Symbol zastępczy zawartości 10"/>
          <p:cNvSpPr>
            <a:spLocks noGrp="1"/>
          </p:cNvSpPr>
          <p:nvPr>
            <p:ph sz="quarter" idx="18"/>
          </p:nvPr>
        </p:nvSpPr>
        <p:spPr>
          <a:xfrm>
            <a:off x="6404391" y="3682872"/>
            <a:ext cx="2273300" cy="611188"/>
          </a:xfrm>
        </p:spPr>
        <p:txBody>
          <a:bodyPr>
            <a:noAutofit/>
          </a:bodyPr>
          <a:lstStyle>
            <a:lvl1pPr marL="0" indent="0">
              <a:buNone/>
              <a:defRPr sz="900"/>
            </a:lvl1pPr>
            <a:lvl2pPr marL="457200" indent="0">
              <a:buNone/>
              <a:defRPr sz="900"/>
            </a:lvl2pPr>
            <a:lvl3pPr marL="914400" indent="0">
              <a:buNone/>
              <a:defRPr sz="900"/>
            </a:lvl3pPr>
            <a:lvl4pPr marL="1371600" indent="0">
              <a:buNone/>
              <a:defRPr sz="900"/>
            </a:lvl4pPr>
            <a:lvl5pPr marL="1828800" indent="0">
              <a:buNone/>
              <a:defRPr sz="900"/>
            </a:lvl5pPr>
          </a:lstStyle>
          <a:p>
            <a:pPr lvl="0"/>
            <a:r>
              <a:rPr lang="pl-PL" dirty="0"/>
              <a:t>Kliknij, aby edytować style wzorca tekstu</a:t>
            </a:r>
          </a:p>
        </p:txBody>
      </p:sp>
    </p:spTree>
    <p:extLst>
      <p:ext uri="{BB962C8B-B14F-4D97-AF65-F5344CB8AC3E}">
        <p14:creationId xmlns:p14="http://schemas.microsoft.com/office/powerpoint/2010/main" val="21077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8" name="Symbol zastępczy obrazu 7"/>
          <p:cNvSpPr>
            <a:spLocks noGrp="1"/>
          </p:cNvSpPr>
          <p:nvPr>
            <p:ph type="pic" sz="quarter" idx="10"/>
          </p:nvPr>
        </p:nvSpPr>
        <p:spPr>
          <a:xfrm>
            <a:off x="0" y="1270000"/>
            <a:ext cx="4135438" cy="2840038"/>
          </a:xfrm>
        </p:spPr>
        <p:txBody>
          <a:bodyPr/>
          <a:lstStyle/>
          <a:p>
            <a:endParaRPr lang="pl-PL"/>
          </a:p>
        </p:txBody>
      </p:sp>
      <p:sp>
        <p:nvSpPr>
          <p:cNvPr id="10" name="Symbol zastępczy tekstu 9"/>
          <p:cNvSpPr>
            <a:spLocks noGrp="1"/>
          </p:cNvSpPr>
          <p:nvPr>
            <p:ph type="body" sz="quarter" idx="11"/>
          </p:nvPr>
        </p:nvSpPr>
        <p:spPr>
          <a:xfrm>
            <a:off x="4562475" y="1270000"/>
            <a:ext cx="4129088" cy="2840038"/>
          </a:xfrm>
        </p:spPr>
        <p:txBody>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Tree>
    <p:extLst>
      <p:ext uri="{BB962C8B-B14F-4D97-AF65-F5344CB8AC3E}">
        <p14:creationId xmlns:p14="http://schemas.microsoft.com/office/powerpoint/2010/main" val="3056834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918000" y="387895"/>
            <a:ext cx="7773417" cy="675334"/>
          </a:xfrm>
          <a:prstGeom prst="rect">
            <a:avLst/>
          </a:prstGeom>
        </p:spPr>
        <p:txBody>
          <a:bodyPr vert="horz" lIns="0" tIns="0" rIns="0" bIns="0" rtlCol="0" anchor="t" anchorCtr="0">
            <a:normAutofit/>
          </a:bodyPr>
          <a:lstStyle/>
          <a:p>
            <a:r>
              <a:rPr lang="pl-PL" dirty="0"/>
              <a:t>Kliknij, aby </a:t>
            </a:r>
            <a:r>
              <a:rPr lang="pl-PL" dirty="0" err="1"/>
              <a:t>edyt</a:t>
            </a:r>
            <a:r>
              <a:rPr lang="pl-PL" dirty="0"/>
              <a:t>. styl wz. tyt.</a:t>
            </a:r>
          </a:p>
        </p:txBody>
      </p:sp>
      <p:sp>
        <p:nvSpPr>
          <p:cNvPr id="3" name="Symbol zastępczy tekstu 2"/>
          <p:cNvSpPr>
            <a:spLocks noGrp="1"/>
          </p:cNvSpPr>
          <p:nvPr>
            <p:ph type="body" idx="1"/>
          </p:nvPr>
        </p:nvSpPr>
        <p:spPr>
          <a:xfrm>
            <a:off x="918000" y="1043751"/>
            <a:ext cx="7768800" cy="3394472"/>
          </a:xfrm>
          <a:prstGeom prst="rect">
            <a:avLst/>
          </a:prstGeom>
        </p:spPr>
        <p:txBody>
          <a:bodyPr vert="horz" lIns="0" tIns="0" rIns="0" bIns="0" rtlCol="0">
            <a:normAutofit/>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8" name="PoleTekstowe 7"/>
          <p:cNvSpPr txBox="1"/>
          <p:nvPr userDrawn="1"/>
        </p:nvSpPr>
        <p:spPr>
          <a:xfrm>
            <a:off x="7896328" y="4586443"/>
            <a:ext cx="795089" cy="123111"/>
          </a:xfrm>
          <a:prstGeom prst="rect">
            <a:avLst/>
          </a:prstGeom>
          <a:noFill/>
        </p:spPr>
        <p:txBody>
          <a:bodyPr wrap="none" lIns="0" tIns="0" rIns="0" bIns="0" rtlCol="0">
            <a:spAutoFit/>
          </a:bodyPr>
          <a:lstStyle/>
          <a:p>
            <a:r>
              <a:rPr lang="pl-PL" sz="800" dirty="0" err="1">
                <a:solidFill>
                  <a:srgbClr val="007481"/>
                </a:solidFill>
                <a:latin typeface="Open Sans Regular"/>
                <a:cs typeface="Open Sans Regular"/>
              </a:rPr>
              <a:t>www.sgh.waw.pl</a:t>
            </a:r>
            <a:endParaRPr lang="pl-PL" sz="800" dirty="0">
              <a:solidFill>
                <a:srgbClr val="007481"/>
              </a:solidFill>
              <a:latin typeface="Open Sans Regular"/>
              <a:cs typeface="Open Sans Regular"/>
            </a:endParaRPr>
          </a:p>
        </p:txBody>
      </p:sp>
      <p:pic>
        <p:nvPicPr>
          <p:cNvPr id="9" name="Obraz 8" descr="SGH_male-logo.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98763" y="4601068"/>
            <a:ext cx="395520" cy="161240"/>
          </a:xfrm>
          <a:prstGeom prst="rect">
            <a:avLst/>
          </a:prstGeom>
        </p:spPr>
      </p:pic>
    </p:spTree>
    <p:extLst>
      <p:ext uri="{BB962C8B-B14F-4D97-AF65-F5344CB8AC3E}">
        <p14:creationId xmlns:p14="http://schemas.microsoft.com/office/powerpoint/2010/main" val="284671545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2" r:id="rId4"/>
    <p:sldLayoutId id="2147483662" r:id="rId5"/>
    <p:sldLayoutId id="2147483663" r:id="rId6"/>
    <p:sldLayoutId id="2147483654" r:id="rId7"/>
  </p:sldLayoutIdLst>
  <p:hf sldNum="0" hdr="0" dt="0"/>
  <p:txStyles>
    <p:titleStyle>
      <a:lvl1pPr algn="l" defTabSz="457200" rtl="0" eaLnBrk="1" latinLnBrk="0" hangingPunct="1">
        <a:spcBef>
          <a:spcPct val="0"/>
        </a:spcBef>
        <a:buNone/>
        <a:defRPr sz="2800" b="1" kern="1200">
          <a:solidFill>
            <a:schemeClr val="tx2"/>
          </a:solidFill>
          <a:latin typeface="Open Sans Regular"/>
          <a:ea typeface="+mj-ea"/>
          <a:cs typeface="Open Sans Regular"/>
        </a:defRPr>
      </a:lvl1pPr>
    </p:titleStyle>
    <p:bodyStyle>
      <a:lvl1pPr marL="216000" indent="-216000" algn="l" defTabSz="457200" rtl="0" eaLnBrk="1" latinLnBrk="0" hangingPunct="1">
        <a:lnSpc>
          <a:spcPct val="112000"/>
        </a:lnSpc>
        <a:spcBef>
          <a:spcPts val="0"/>
        </a:spcBef>
        <a:buClr>
          <a:schemeClr val="tx2"/>
        </a:buClr>
        <a:buFont typeface="Arial"/>
        <a:buChar char="•"/>
        <a:defRPr sz="1700" kern="1200">
          <a:solidFill>
            <a:schemeClr val="tx1"/>
          </a:solidFill>
          <a:latin typeface="Open Sans Light"/>
          <a:ea typeface="+mn-ea"/>
          <a:cs typeface="Open Sans Light"/>
        </a:defRPr>
      </a:lvl1pPr>
      <a:lvl2pPr marL="742950" indent="-285750" algn="l" defTabSz="457200" rtl="0" eaLnBrk="1" latinLnBrk="0" hangingPunct="1">
        <a:lnSpc>
          <a:spcPct val="112000"/>
        </a:lnSpc>
        <a:spcBef>
          <a:spcPts val="0"/>
        </a:spcBef>
        <a:buFont typeface="Arial"/>
        <a:buChar char="–"/>
        <a:defRPr sz="1700" kern="1200">
          <a:solidFill>
            <a:schemeClr val="tx1"/>
          </a:solidFill>
          <a:latin typeface="Open Sans Light"/>
          <a:ea typeface="+mn-ea"/>
          <a:cs typeface="Open Sans Light"/>
        </a:defRPr>
      </a:lvl2pPr>
      <a:lvl3pPr marL="1143000" indent="-228600" algn="l" defTabSz="457200" rtl="0" eaLnBrk="1" latinLnBrk="0" hangingPunct="1">
        <a:lnSpc>
          <a:spcPct val="112000"/>
        </a:lnSpc>
        <a:spcBef>
          <a:spcPts val="0"/>
        </a:spcBef>
        <a:buFont typeface="Arial"/>
        <a:buChar char="•"/>
        <a:defRPr sz="1700" kern="1200">
          <a:solidFill>
            <a:schemeClr val="tx1"/>
          </a:solidFill>
          <a:latin typeface="Open Sans Light"/>
          <a:ea typeface="+mn-ea"/>
          <a:cs typeface="Open Sans Light"/>
        </a:defRPr>
      </a:lvl3pPr>
      <a:lvl4pPr marL="1600200" indent="-228600" algn="l" defTabSz="457200" rtl="0" eaLnBrk="1" latinLnBrk="0" hangingPunct="1">
        <a:lnSpc>
          <a:spcPct val="112000"/>
        </a:lnSpc>
        <a:spcBef>
          <a:spcPts val="0"/>
        </a:spcBef>
        <a:buFont typeface="Arial"/>
        <a:buChar char="–"/>
        <a:defRPr sz="1700" kern="1200">
          <a:solidFill>
            <a:schemeClr val="tx1"/>
          </a:solidFill>
          <a:latin typeface="Open Sans Light"/>
          <a:ea typeface="+mn-ea"/>
          <a:cs typeface="Open Sans Light"/>
        </a:defRPr>
      </a:lvl4pPr>
      <a:lvl5pPr marL="2057400" indent="-228600" algn="l" defTabSz="457200" rtl="0" eaLnBrk="1" latinLnBrk="0" hangingPunct="1">
        <a:lnSpc>
          <a:spcPct val="112000"/>
        </a:lnSpc>
        <a:spcBef>
          <a:spcPts val="0"/>
        </a:spcBef>
        <a:buFont typeface="Arial"/>
        <a:buChar char="»"/>
        <a:defRPr sz="1700" kern="1200">
          <a:solidFill>
            <a:schemeClr val="tx1"/>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ytuł 1"/>
          <p:cNvSpPr>
            <a:spLocks noGrp="1"/>
          </p:cNvSpPr>
          <p:nvPr>
            <p:ph type="ctrTitle"/>
          </p:nvPr>
        </p:nvSpPr>
        <p:spPr>
          <a:xfrm>
            <a:off x="1044000" y="1656582"/>
            <a:ext cx="7541112" cy="1476723"/>
          </a:xfrm>
        </p:spPr>
        <p:txBody>
          <a:bodyPr>
            <a:normAutofit fontScale="90000"/>
          </a:bodyPr>
          <a:lstStyle/>
          <a:p>
            <a:r>
              <a:rPr lang="en-US" sz="2900" dirty="0"/>
              <a:t>Mapping </a:t>
            </a:r>
            <a:r>
              <a:rPr lang="pl-PL" sz="2900" dirty="0"/>
              <a:t>the </a:t>
            </a:r>
            <a:r>
              <a:rPr lang="en-US" sz="2900" dirty="0"/>
              <a:t>Research on Digital Innovation in Health. A Bibliometric Approach</a:t>
            </a:r>
            <a:r>
              <a:rPr lang="en-US" sz="1800" dirty="0"/>
              <a:t>  </a:t>
            </a:r>
            <a:r>
              <a:rPr lang="en-US" dirty="0"/>
              <a:t/>
            </a:r>
            <a:br>
              <a:rPr lang="en-US" dirty="0"/>
            </a:br>
            <a:endParaRPr lang="en-US" sz="1400" b="0" dirty="0"/>
          </a:p>
        </p:txBody>
      </p:sp>
      <p:sp>
        <p:nvSpPr>
          <p:cNvPr id="7" name="Rectangle 1"/>
          <p:cNvSpPr>
            <a:spLocks noChangeArrowheads="1"/>
          </p:cNvSpPr>
          <p:nvPr/>
        </p:nvSpPr>
        <p:spPr bwMode="auto">
          <a:xfrm>
            <a:off x="595992" y="-2989740"/>
            <a:ext cx="23310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a:ln>
                  <a:noFill/>
                </a:ln>
                <a:solidFill>
                  <a:schemeClr val="bg1"/>
                </a:solidFill>
                <a:effectLst/>
                <a:latin typeface="Arial Unicode MS" panose="020B0604020202020204" pitchFamily="34" charset="-128"/>
              </a:rPr>
              <a:t>the presentation is financed by NAWA</a:t>
            </a:r>
            <a:endParaRPr kumimoji="0" lang="pl-PL" altLang="pl-PL" sz="1800" b="0" i="0" u="none" strike="noStrike" cap="none" normalizeH="0" baseline="0">
              <a:ln>
                <a:noFill/>
              </a:ln>
              <a:solidFill>
                <a:schemeClr val="bg1"/>
              </a:solidFill>
              <a:effectLst/>
              <a:latin typeface="Arial" panose="020B0604020202020204" pitchFamily="34" charset="0"/>
            </a:endParaRPr>
          </a:p>
        </p:txBody>
      </p:sp>
      <p:pic>
        <p:nvPicPr>
          <p:cNvPr id="10" name="Picture 9" descr="A picture containing text, clipart&#10;&#10;Description automatically generated">
            <a:extLst>
              <a:ext uri="{FF2B5EF4-FFF2-40B4-BE49-F238E27FC236}">
                <a16:creationId xmlns:a16="http://schemas.microsoft.com/office/drawing/2014/main" id="{14D69773-E907-4C68-8025-342B60B029A6}"/>
              </a:ext>
            </a:extLst>
          </p:cNvPr>
          <p:cNvPicPr>
            <a:picLocks noChangeAspect="1"/>
          </p:cNvPicPr>
          <p:nvPr/>
        </p:nvPicPr>
        <p:blipFill>
          <a:blip r:embed="rId2"/>
          <a:stretch>
            <a:fillRect/>
          </a:stretch>
        </p:blipFill>
        <p:spPr>
          <a:xfrm>
            <a:off x="4965906" y="167441"/>
            <a:ext cx="4178094" cy="1165685"/>
          </a:xfrm>
          <a:prstGeom prst="rect">
            <a:avLst/>
          </a:prstGeom>
        </p:spPr>
      </p:pic>
      <p:pic>
        <p:nvPicPr>
          <p:cNvPr id="11" name="Obraz 10">
            <a:extLst>
              <a:ext uri="{FF2B5EF4-FFF2-40B4-BE49-F238E27FC236}">
                <a16:creationId xmlns:a16="http://schemas.microsoft.com/office/drawing/2014/main" id="{0D4C0B76-C715-C379-7773-8F734AD1D1E9}"/>
              </a:ext>
            </a:extLst>
          </p:cNvPr>
          <p:cNvPicPr>
            <a:picLocks noChangeAspect="1"/>
          </p:cNvPicPr>
          <p:nvPr/>
        </p:nvPicPr>
        <p:blipFill>
          <a:blip r:embed="rId3"/>
          <a:stretch>
            <a:fillRect/>
          </a:stretch>
        </p:blipFill>
        <p:spPr>
          <a:xfrm>
            <a:off x="171785" y="155456"/>
            <a:ext cx="4682098" cy="1173507"/>
          </a:xfrm>
          <a:prstGeom prst="rect">
            <a:avLst/>
          </a:prstGeom>
        </p:spPr>
      </p:pic>
      <p:sp>
        <p:nvSpPr>
          <p:cNvPr id="15" name="Podtytuł 14">
            <a:extLst>
              <a:ext uri="{FF2B5EF4-FFF2-40B4-BE49-F238E27FC236}">
                <a16:creationId xmlns:a16="http://schemas.microsoft.com/office/drawing/2014/main" id="{C834DA6D-5FB7-19CA-698B-D73363BC8DF3}"/>
              </a:ext>
            </a:extLst>
          </p:cNvPr>
          <p:cNvSpPr>
            <a:spLocks noGrp="1"/>
          </p:cNvSpPr>
          <p:nvPr>
            <p:ph type="subTitle" idx="1"/>
          </p:nvPr>
        </p:nvSpPr>
        <p:spPr>
          <a:xfrm>
            <a:off x="1140253" y="3037362"/>
            <a:ext cx="6400800" cy="588409"/>
          </a:xfrm>
        </p:spPr>
        <p:txBody>
          <a:bodyPr>
            <a:noAutofit/>
          </a:bodyPr>
          <a:lstStyle/>
          <a:p>
            <a:r>
              <a:rPr lang="en-US" sz="1300" b="1" dirty="0"/>
              <a:t>Scott W. Hegerty, PhD, </a:t>
            </a:r>
            <a:r>
              <a:rPr lang="en-US" sz="1300" dirty="0"/>
              <a:t>Department of Economics, Northeastern Illinois University, USA, email: s-hegerty@neiu.edu</a:t>
            </a:r>
          </a:p>
          <a:p>
            <a:r>
              <a:rPr lang="en-US" sz="1300" b="1" dirty="0"/>
              <a:t>Marzenna Anna Weresa, PhD,</a:t>
            </a:r>
            <a:r>
              <a:rPr lang="en-US" sz="1300" dirty="0"/>
              <a:t> World Economy Research Institute,, SGH Warsaw School of Economics, Poland, email: mweres@sgh.waw.pl</a:t>
            </a:r>
          </a:p>
        </p:txBody>
      </p:sp>
      <p:sp>
        <p:nvSpPr>
          <p:cNvPr id="16" name="Symbol zastępczy stopki 3">
            <a:extLst>
              <a:ext uri="{FF2B5EF4-FFF2-40B4-BE49-F238E27FC236}">
                <a16:creationId xmlns:a16="http://schemas.microsoft.com/office/drawing/2014/main" id="{F92FB4CF-A861-E7DB-CA7E-0A773C7C2E9E}"/>
              </a:ext>
            </a:extLst>
          </p:cNvPr>
          <p:cNvSpPr>
            <a:spLocks noGrp="1"/>
          </p:cNvSpPr>
          <p:nvPr>
            <p:ph type="ftr" sz="quarter" idx="11"/>
          </p:nvPr>
        </p:nvSpPr>
        <p:spPr>
          <a:xfrm>
            <a:off x="1044000" y="4118238"/>
            <a:ext cx="6961970" cy="880345"/>
          </a:xfrm>
        </p:spPr>
        <p:txBody>
          <a:bodyPr/>
          <a:lstStyle/>
          <a:p>
            <a:pPr algn="ctr"/>
            <a:r>
              <a:rPr lang="en-US" dirty="0"/>
              <a:t>20</a:t>
            </a:r>
            <a:r>
              <a:rPr lang="en-US" baseline="30000" dirty="0"/>
              <a:t>th</a:t>
            </a:r>
            <a:r>
              <a:rPr lang="en-US" dirty="0"/>
              <a:t> Mathematical and Statistical Modeling of Complex Systems Workshop</a:t>
            </a:r>
          </a:p>
          <a:p>
            <a:pPr algn="ctr"/>
            <a:r>
              <a:rPr lang="en-US" dirty="0"/>
              <a:t>November 14-15, 2022,  NEIU, Chicago</a:t>
            </a:r>
          </a:p>
          <a:p>
            <a:endParaRPr lang="pl-PL" dirty="0"/>
          </a:p>
          <a:p>
            <a:r>
              <a:rPr lang="en-US" dirty="0"/>
              <a:t>The workshop is supported by the Polish National Agency for Academic Exchange (NAWA)</a:t>
            </a:r>
            <a:r>
              <a:rPr lang="pl-PL" dirty="0"/>
              <a:t> </a:t>
            </a:r>
            <a:r>
              <a:rPr lang="en-US" dirty="0"/>
              <a:t>under the Strategic Partnerships </a:t>
            </a:r>
            <a:r>
              <a:rPr lang="en-US" dirty="0" err="1"/>
              <a:t>Programme</a:t>
            </a:r>
            <a:r>
              <a:rPr lang="en-US" dirty="0"/>
              <a:t>, grant number BPI/PST/2021/1/00069/U/00001.</a:t>
            </a:r>
            <a:endParaRPr lang="pl-PL" dirty="0"/>
          </a:p>
          <a:p>
            <a:endParaRPr lang="pl-PL" dirty="0"/>
          </a:p>
        </p:txBody>
      </p:sp>
    </p:spTree>
    <p:extLst>
      <p:ext uri="{BB962C8B-B14F-4D97-AF65-F5344CB8AC3E}">
        <p14:creationId xmlns:p14="http://schemas.microsoft.com/office/powerpoint/2010/main" val="726074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55A6D2-56B3-64BA-6A0F-1C223C04DD13}"/>
              </a:ext>
            </a:extLst>
          </p:cNvPr>
          <p:cNvSpPr>
            <a:spLocks noGrp="1"/>
          </p:cNvSpPr>
          <p:nvPr>
            <p:ph type="title"/>
          </p:nvPr>
        </p:nvSpPr>
        <p:spPr>
          <a:xfrm>
            <a:off x="918000" y="387895"/>
            <a:ext cx="7773417" cy="675334"/>
          </a:xfrm>
        </p:spPr>
        <p:txBody>
          <a:bodyPr anchor="t">
            <a:normAutofit fontScale="90000"/>
          </a:bodyPr>
          <a:lstStyle/>
          <a:p>
            <a:r>
              <a:rPr lang="en-US" dirty="0"/>
              <a:t>Summary of data source and selection</a:t>
            </a:r>
            <a:br>
              <a:rPr lang="en-US" dirty="0"/>
            </a:br>
            <a:endParaRPr lang="pl-PL" dirty="0"/>
          </a:p>
        </p:txBody>
      </p:sp>
      <p:graphicFrame>
        <p:nvGraphicFramePr>
          <p:cNvPr id="8" name="Tabela 8">
            <a:extLst>
              <a:ext uri="{FF2B5EF4-FFF2-40B4-BE49-F238E27FC236}">
                <a16:creationId xmlns:a16="http://schemas.microsoft.com/office/drawing/2014/main" id="{61333D52-F973-46D5-C173-E661BC22375C}"/>
              </a:ext>
            </a:extLst>
          </p:cNvPr>
          <p:cNvGraphicFramePr>
            <a:graphicFrameLocks noGrp="1"/>
          </p:cNvGraphicFramePr>
          <p:nvPr>
            <p:extLst>
              <p:ext uri="{D42A27DB-BD31-4B8C-83A1-F6EECF244321}">
                <p14:modId xmlns:p14="http://schemas.microsoft.com/office/powerpoint/2010/main" val="2512513628"/>
              </p:ext>
            </p:extLst>
          </p:nvPr>
        </p:nvGraphicFramePr>
        <p:xfrm>
          <a:off x="515470" y="1336103"/>
          <a:ext cx="8113060" cy="3408680"/>
        </p:xfrm>
        <a:graphic>
          <a:graphicData uri="http://schemas.openxmlformats.org/drawingml/2006/table">
            <a:tbl>
              <a:tblPr firstRow="1" bandRow="1">
                <a:tableStyleId>{5C22544A-7EE6-4342-B048-85BDC9FD1C3A}</a:tableStyleId>
              </a:tblPr>
              <a:tblGrid>
                <a:gridCol w="4056530">
                  <a:extLst>
                    <a:ext uri="{9D8B030D-6E8A-4147-A177-3AD203B41FA5}">
                      <a16:colId xmlns:a16="http://schemas.microsoft.com/office/drawing/2014/main" val="2431642483"/>
                    </a:ext>
                  </a:extLst>
                </a:gridCol>
                <a:gridCol w="4056530">
                  <a:extLst>
                    <a:ext uri="{9D8B030D-6E8A-4147-A177-3AD203B41FA5}">
                      <a16:colId xmlns:a16="http://schemas.microsoft.com/office/drawing/2014/main" val="867622398"/>
                    </a:ext>
                  </a:extLst>
                </a:gridCol>
              </a:tblGrid>
              <a:tr h="370840">
                <a:tc>
                  <a:txBody>
                    <a:bodyPr/>
                    <a:lstStyle/>
                    <a:p>
                      <a:r>
                        <a:rPr lang="en-US" noProof="0"/>
                        <a:t>Data source</a:t>
                      </a:r>
                    </a:p>
                  </a:txBody>
                  <a:tcPr/>
                </a:tc>
                <a:tc>
                  <a:txBody>
                    <a:bodyPr/>
                    <a:lstStyle/>
                    <a:p>
                      <a:r>
                        <a:rPr lang="en-US" noProof="0"/>
                        <a:t>Scopus database</a:t>
                      </a:r>
                    </a:p>
                  </a:txBody>
                  <a:tcPr/>
                </a:tc>
                <a:extLst>
                  <a:ext uri="{0D108BD9-81ED-4DB2-BD59-A6C34878D82A}">
                    <a16:rowId xmlns:a16="http://schemas.microsoft.com/office/drawing/2014/main" val="1499433747"/>
                  </a:ext>
                </a:extLst>
              </a:tr>
              <a:tr h="370840">
                <a:tc>
                  <a:txBody>
                    <a:bodyPr/>
                    <a:lstStyle/>
                    <a:p>
                      <a:r>
                        <a:rPr lang="en-US" noProof="0"/>
                        <a:t>Citation indices</a:t>
                      </a:r>
                    </a:p>
                  </a:txBody>
                  <a:tcPr/>
                </a:tc>
                <a:tc>
                  <a:txBody>
                    <a:bodyPr/>
                    <a:lstStyle/>
                    <a:p>
                      <a:endParaRPr lang="en-US" noProof="0"/>
                    </a:p>
                  </a:txBody>
                  <a:tcPr/>
                </a:tc>
                <a:extLst>
                  <a:ext uri="{0D108BD9-81ED-4DB2-BD59-A6C34878D82A}">
                    <a16:rowId xmlns:a16="http://schemas.microsoft.com/office/drawing/2014/main" val="3806709925"/>
                  </a:ext>
                </a:extLst>
              </a:tr>
              <a:tr h="370840">
                <a:tc>
                  <a:txBody>
                    <a:bodyPr/>
                    <a:lstStyle/>
                    <a:p>
                      <a:r>
                        <a:rPr lang="en-US" noProof="0"/>
                        <a:t>Searching period</a:t>
                      </a:r>
                    </a:p>
                  </a:txBody>
                  <a:tcPr/>
                </a:tc>
                <a:tc>
                  <a:txBody>
                    <a:bodyPr/>
                    <a:lstStyle/>
                    <a:p>
                      <a:r>
                        <a:rPr lang="en-US" noProof="0"/>
                        <a:t>January, 1, 2005- October, 26,  2022</a:t>
                      </a:r>
                    </a:p>
                  </a:txBody>
                  <a:tcPr/>
                </a:tc>
                <a:extLst>
                  <a:ext uri="{0D108BD9-81ED-4DB2-BD59-A6C34878D82A}">
                    <a16:rowId xmlns:a16="http://schemas.microsoft.com/office/drawing/2014/main" val="690491375"/>
                  </a:ext>
                </a:extLst>
              </a:tr>
              <a:tr h="370840">
                <a:tc>
                  <a:txBody>
                    <a:bodyPr/>
                    <a:lstStyle/>
                    <a:p>
                      <a:r>
                        <a:rPr lang="en-US" noProof="0"/>
                        <a:t>Subject categories</a:t>
                      </a:r>
                    </a:p>
                  </a:txBody>
                  <a:tcPr/>
                </a:tc>
                <a:tc>
                  <a:txBody>
                    <a:bodyPr/>
                    <a:lstStyle/>
                    <a:p>
                      <a:r>
                        <a:rPr lang="en-US" noProof="0"/>
                        <a:t>"digital innovation" AND "health"  OR "e-health"  OR  "telemedicine" OR "medicine" OR "online"</a:t>
                      </a:r>
                    </a:p>
                  </a:txBody>
                  <a:tcPr/>
                </a:tc>
                <a:extLst>
                  <a:ext uri="{0D108BD9-81ED-4DB2-BD59-A6C34878D82A}">
                    <a16:rowId xmlns:a16="http://schemas.microsoft.com/office/drawing/2014/main" val="4128628133"/>
                  </a:ext>
                </a:extLst>
              </a:tr>
              <a:tr h="370840">
                <a:tc>
                  <a:txBody>
                    <a:bodyPr/>
                    <a:lstStyle/>
                    <a:p>
                      <a:r>
                        <a:rPr lang="en-US" noProof="0"/>
                        <a:t>Document types</a:t>
                      </a:r>
                    </a:p>
                  </a:txBody>
                  <a:tcPr/>
                </a:tc>
                <a:tc>
                  <a:txBody>
                    <a:bodyPr/>
                    <a:lstStyle/>
                    <a:p>
                      <a:r>
                        <a:rPr lang="en-US" sz="1800" b="0" i="0" u="none" strike="noStrike" kern="1200" baseline="0" noProof="0">
                          <a:solidFill>
                            <a:schemeClr val="dk1"/>
                          </a:solidFill>
                          <a:latin typeface="+mn-lt"/>
                          <a:ea typeface="+mn-ea"/>
                          <a:cs typeface="+mn-cs"/>
                        </a:rPr>
                        <a:t>articles OR reviews OR Conference papers OR vonference reviews</a:t>
                      </a:r>
                      <a:endParaRPr lang="en-US" noProof="0"/>
                    </a:p>
                  </a:txBody>
                  <a:tcPr/>
                </a:tc>
                <a:extLst>
                  <a:ext uri="{0D108BD9-81ED-4DB2-BD59-A6C34878D82A}">
                    <a16:rowId xmlns:a16="http://schemas.microsoft.com/office/drawing/2014/main" val="3586521528"/>
                  </a:ext>
                </a:extLst>
              </a:tr>
              <a:tr h="370840">
                <a:tc>
                  <a:txBody>
                    <a:bodyPr/>
                    <a:lstStyle/>
                    <a:p>
                      <a:r>
                        <a:rPr lang="en-US" noProof="0"/>
                        <a:t>Language</a:t>
                      </a:r>
                    </a:p>
                  </a:txBody>
                  <a:tcPr/>
                </a:tc>
                <a:tc>
                  <a:txBody>
                    <a:bodyPr/>
                    <a:lstStyle/>
                    <a:p>
                      <a:r>
                        <a:rPr lang="en-US" noProof="0"/>
                        <a:t>English</a:t>
                      </a:r>
                    </a:p>
                  </a:txBody>
                  <a:tcPr/>
                </a:tc>
                <a:extLst>
                  <a:ext uri="{0D108BD9-81ED-4DB2-BD59-A6C34878D82A}">
                    <a16:rowId xmlns:a16="http://schemas.microsoft.com/office/drawing/2014/main" val="3017574739"/>
                  </a:ext>
                </a:extLst>
              </a:tr>
              <a:tr h="370840">
                <a:tc>
                  <a:txBody>
                    <a:bodyPr/>
                    <a:lstStyle/>
                    <a:p>
                      <a:r>
                        <a:rPr lang="en-US" noProof="0"/>
                        <a:t>Sample size</a:t>
                      </a:r>
                    </a:p>
                  </a:txBody>
                  <a:tcPr/>
                </a:tc>
                <a:tc>
                  <a:txBody>
                    <a:bodyPr/>
                    <a:lstStyle/>
                    <a:p>
                      <a:r>
                        <a:rPr lang="en-US" noProof="0" dirty="0"/>
                        <a:t>435</a:t>
                      </a:r>
                    </a:p>
                  </a:txBody>
                  <a:tcPr/>
                </a:tc>
                <a:extLst>
                  <a:ext uri="{0D108BD9-81ED-4DB2-BD59-A6C34878D82A}">
                    <a16:rowId xmlns:a16="http://schemas.microsoft.com/office/drawing/2014/main" val="3948377479"/>
                  </a:ext>
                </a:extLst>
              </a:tr>
            </a:tbl>
          </a:graphicData>
        </a:graphic>
      </p:graphicFrame>
    </p:spTree>
    <p:extLst>
      <p:ext uri="{BB962C8B-B14F-4D97-AF65-F5344CB8AC3E}">
        <p14:creationId xmlns:p14="http://schemas.microsoft.com/office/powerpoint/2010/main" val="156992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ytuł 1"/>
          <p:cNvSpPr>
            <a:spLocks noGrp="1"/>
          </p:cNvSpPr>
          <p:nvPr>
            <p:ph type="ctrTitle"/>
          </p:nvPr>
        </p:nvSpPr>
        <p:spPr>
          <a:xfrm>
            <a:off x="1044000" y="1656582"/>
            <a:ext cx="7541112" cy="1476723"/>
          </a:xfrm>
        </p:spPr>
        <p:txBody>
          <a:bodyPr>
            <a:normAutofit/>
          </a:bodyPr>
          <a:lstStyle/>
          <a:p>
            <a:r>
              <a:rPr lang="pl-PL" sz="2900" dirty="0"/>
              <a:t>RESULTS</a:t>
            </a:r>
            <a:r>
              <a:rPr lang="en-US" dirty="0"/>
              <a:t/>
            </a:r>
            <a:br>
              <a:rPr lang="en-US" dirty="0"/>
            </a:br>
            <a:endParaRPr lang="en-US" sz="1400" b="0" dirty="0"/>
          </a:p>
        </p:txBody>
      </p:sp>
      <p:sp>
        <p:nvSpPr>
          <p:cNvPr id="7" name="Rectangle 1"/>
          <p:cNvSpPr>
            <a:spLocks noChangeArrowheads="1"/>
          </p:cNvSpPr>
          <p:nvPr/>
        </p:nvSpPr>
        <p:spPr bwMode="auto">
          <a:xfrm>
            <a:off x="595992" y="-2989740"/>
            <a:ext cx="23310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l-PL" altLang="pl-PL" sz="1000" b="0" i="0" u="none" strike="noStrike" kern="1200" cap="none" spc="0" normalizeH="0" baseline="0" noProof="0">
                <a:ln>
                  <a:noFill/>
                </a:ln>
                <a:solidFill>
                  <a:prstClr val="white"/>
                </a:solidFill>
                <a:effectLst/>
                <a:uLnTx/>
                <a:uFillTx/>
                <a:latin typeface="Arial Unicode MS" panose="020B0604020202020204" pitchFamily="34" charset="-128"/>
                <a:ea typeface="+mn-ea"/>
                <a:cs typeface="+mn-cs"/>
              </a:rPr>
              <a:t>the presentation is financed by NAWA</a:t>
            </a:r>
            <a:endParaRPr kumimoji="0" lang="pl-PL" altLang="pl-PL"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93633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55A6D2-56B3-64BA-6A0F-1C223C04DD13}"/>
              </a:ext>
            </a:extLst>
          </p:cNvPr>
          <p:cNvSpPr>
            <a:spLocks noGrp="1"/>
          </p:cNvSpPr>
          <p:nvPr>
            <p:ph type="title"/>
          </p:nvPr>
        </p:nvSpPr>
        <p:spPr>
          <a:xfrm>
            <a:off x="578032" y="496675"/>
            <a:ext cx="2974062" cy="675334"/>
          </a:xfrm>
        </p:spPr>
        <p:txBody>
          <a:bodyPr>
            <a:normAutofit fontScale="90000"/>
          </a:bodyPr>
          <a:lstStyle/>
          <a:p>
            <a:r>
              <a:rPr lang="en-US" dirty="0"/>
              <a:t>Co-occurrence of research topics</a:t>
            </a:r>
            <a:r>
              <a:rPr lang="pl-PL" dirty="0"/>
              <a:t>*</a:t>
            </a:r>
          </a:p>
        </p:txBody>
      </p:sp>
      <p:sp>
        <p:nvSpPr>
          <p:cNvPr id="3" name="Symbol zastępczy zawartości 2">
            <a:extLst>
              <a:ext uri="{FF2B5EF4-FFF2-40B4-BE49-F238E27FC236}">
                <a16:creationId xmlns:a16="http://schemas.microsoft.com/office/drawing/2014/main" id="{1B7AE9C8-A01D-E37C-372B-4214843BA87A}"/>
              </a:ext>
            </a:extLst>
          </p:cNvPr>
          <p:cNvSpPr>
            <a:spLocks noGrp="1"/>
          </p:cNvSpPr>
          <p:nvPr>
            <p:ph sz="half" idx="1"/>
          </p:nvPr>
        </p:nvSpPr>
        <p:spPr>
          <a:xfrm>
            <a:off x="578032" y="2191913"/>
            <a:ext cx="2382249" cy="425655"/>
          </a:xfrm>
        </p:spPr>
        <p:txBody>
          <a:bodyPr>
            <a:noAutofit/>
          </a:bodyPr>
          <a:lstStyle/>
          <a:p>
            <a:pPr indent="0" algn="just">
              <a:lnSpc>
                <a:spcPct val="100000"/>
              </a:lnSpc>
              <a:buNone/>
            </a:pP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Six main areas of topics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(topic clusters)</a:t>
            </a:r>
          </a:p>
        </p:txBody>
      </p:sp>
      <p:pic>
        <p:nvPicPr>
          <p:cNvPr id="4" name="Obraz 3">
            <a:extLst>
              <a:ext uri="{FF2B5EF4-FFF2-40B4-BE49-F238E27FC236}">
                <a16:creationId xmlns:a16="http://schemas.microsoft.com/office/drawing/2014/main" id="{096AD383-77A5-6DAF-4D41-C56E9F6EA3D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0268" y="71636"/>
            <a:ext cx="5484472" cy="5000228"/>
          </a:xfrm>
          <a:prstGeom prst="rect">
            <a:avLst/>
          </a:prstGeom>
          <a:noFill/>
          <a:ln>
            <a:noFill/>
          </a:ln>
        </p:spPr>
      </p:pic>
      <p:sp>
        <p:nvSpPr>
          <p:cNvPr id="8" name="pole tekstowe 7">
            <a:extLst>
              <a:ext uri="{FF2B5EF4-FFF2-40B4-BE49-F238E27FC236}">
                <a16:creationId xmlns:a16="http://schemas.microsoft.com/office/drawing/2014/main" id="{2FBAD5F8-F903-A123-0EE6-7AE5194B6451}"/>
              </a:ext>
            </a:extLst>
          </p:cNvPr>
          <p:cNvSpPr txBox="1"/>
          <p:nvPr/>
        </p:nvSpPr>
        <p:spPr>
          <a:xfrm>
            <a:off x="578032" y="4773705"/>
            <a:ext cx="4572000" cy="307777"/>
          </a:xfrm>
          <a:prstGeom prst="rect">
            <a:avLst/>
          </a:prstGeom>
          <a:noFill/>
        </p:spPr>
        <p:txBody>
          <a:bodyPr wrap="square">
            <a:spAutoFit/>
          </a:bodyPr>
          <a:lstStyle/>
          <a:p>
            <a:r>
              <a:rPr lang="pl-PL" sz="1400" dirty="0"/>
              <a:t>*5</a:t>
            </a:r>
            <a:r>
              <a:rPr lang="en-US" sz="1400" dirty="0"/>
              <a:t> as the minimum number of occurrences of keywords.</a:t>
            </a:r>
            <a:endParaRPr lang="pl-PL" sz="1400" dirty="0"/>
          </a:p>
        </p:txBody>
      </p:sp>
    </p:spTree>
    <p:extLst>
      <p:ext uri="{BB962C8B-B14F-4D97-AF65-F5344CB8AC3E}">
        <p14:creationId xmlns:p14="http://schemas.microsoft.com/office/powerpoint/2010/main" val="416984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9925E0-1E9D-A3F2-30BE-A3D54E446D82}"/>
              </a:ext>
            </a:extLst>
          </p:cNvPr>
          <p:cNvSpPr>
            <a:spLocks noGrp="1"/>
          </p:cNvSpPr>
          <p:nvPr>
            <p:ph type="title"/>
          </p:nvPr>
        </p:nvSpPr>
        <p:spPr/>
        <p:txBody>
          <a:bodyPr>
            <a:normAutofit fontScale="90000"/>
          </a:bodyPr>
          <a:lstStyle/>
          <a:p>
            <a:r>
              <a:rPr lang="en-US" dirty="0"/>
              <a:t>Main areas of topics where digital innovation/technology in health is studied</a:t>
            </a:r>
            <a:endParaRPr lang="pl-PL" dirty="0"/>
          </a:p>
        </p:txBody>
      </p:sp>
      <p:sp>
        <p:nvSpPr>
          <p:cNvPr id="3" name="Symbol zastępczy zawartości 2">
            <a:extLst>
              <a:ext uri="{FF2B5EF4-FFF2-40B4-BE49-F238E27FC236}">
                <a16:creationId xmlns:a16="http://schemas.microsoft.com/office/drawing/2014/main" id="{8302CAD7-A5A9-C5D6-B401-C5B0F814996D}"/>
              </a:ext>
            </a:extLst>
          </p:cNvPr>
          <p:cNvSpPr>
            <a:spLocks noGrp="1"/>
          </p:cNvSpPr>
          <p:nvPr>
            <p:ph sz="half" idx="1"/>
          </p:nvPr>
        </p:nvSpPr>
        <p:spPr>
          <a:xfrm>
            <a:off x="344258" y="1312808"/>
            <a:ext cx="4873201" cy="3145745"/>
          </a:xfrm>
        </p:spPr>
        <p:txBody>
          <a:bodyPr>
            <a:normAutofit fontScale="70000" lnSpcReduction="20000"/>
          </a:bodyPr>
          <a:lstStyle/>
          <a:p>
            <a:pPr>
              <a:lnSpc>
                <a:spcPct val="120000"/>
              </a:lnSpc>
              <a:spcAft>
                <a:spcPts val="1200"/>
              </a:spcAft>
            </a:pPr>
            <a:r>
              <a:rPr lang="en-US" b="1" dirty="0">
                <a:solidFill>
                  <a:srgbClr val="FF0000"/>
                </a:solidFill>
              </a:rPr>
              <a:t>Cluster 1 combining research on big data, </a:t>
            </a:r>
            <a:r>
              <a:rPr lang="en-US" b="1" u="sng" dirty="0">
                <a:solidFill>
                  <a:srgbClr val="FF0000"/>
                </a:solidFill>
              </a:rPr>
              <a:t>digital and information technologies,</a:t>
            </a:r>
            <a:r>
              <a:rPr lang="en-US" b="1" dirty="0">
                <a:solidFill>
                  <a:srgbClr val="FF0000"/>
                </a:solidFill>
              </a:rPr>
              <a:t> Internet and </a:t>
            </a:r>
            <a:r>
              <a:rPr lang="en-US" b="1" u="sng" dirty="0">
                <a:solidFill>
                  <a:srgbClr val="FF0000"/>
                </a:solidFill>
              </a:rPr>
              <a:t>mental health</a:t>
            </a:r>
            <a:r>
              <a:rPr lang="pl-PL" b="1" dirty="0">
                <a:solidFill>
                  <a:srgbClr val="FF0000"/>
                </a:solidFill>
              </a:rPr>
              <a:t>;</a:t>
            </a:r>
            <a:endParaRPr lang="en-US" b="1" dirty="0">
              <a:solidFill>
                <a:srgbClr val="FF0000"/>
              </a:solidFill>
            </a:endParaRPr>
          </a:p>
          <a:p>
            <a:pPr>
              <a:lnSpc>
                <a:spcPct val="120000"/>
              </a:lnSpc>
              <a:spcAft>
                <a:spcPts val="1200"/>
              </a:spcAft>
            </a:pPr>
            <a:r>
              <a:rPr lang="en-US" b="1" dirty="0">
                <a:solidFill>
                  <a:srgbClr val="00B050"/>
                </a:solidFill>
              </a:rPr>
              <a:t>Cluster 2 consisting of topics related to </a:t>
            </a:r>
            <a:r>
              <a:rPr lang="en-US" b="1" u="sng" dirty="0">
                <a:solidFill>
                  <a:srgbClr val="00B050"/>
                </a:solidFill>
              </a:rPr>
              <a:t>adoption of digital technologies</a:t>
            </a:r>
            <a:r>
              <a:rPr lang="en-US" b="1" dirty="0">
                <a:solidFill>
                  <a:srgbClr val="00B050"/>
                </a:solidFill>
              </a:rPr>
              <a:t>, digital entrepreneurship and innovation seen in the context of </a:t>
            </a:r>
            <a:r>
              <a:rPr lang="en-US" b="1" u="sng" dirty="0">
                <a:solidFill>
                  <a:srgbClr val="00B050"/>
                </a:solidFill>
              </a:rPr>
              <a:t>surveillance and COVID-19 pandemic</a:t>
            </a:r>
            <a:r>
              <a:rPr lang="pl-PL" b="1" dirty="0">
                <a:solidFill>
                  <a:srgbClr val="00B050"/>
                </a:solidFill>
              </a:rPr>
              <a:t>;</a:t>
            </a:r>
            <a:endParaRPr lang="en-US" b="1" dirty="0">
              <a:solidFill>
                <a:srgbClr val="00B050"/>
              </a:solidFill>
            </a:endParaRPr>
          </a:p>
          <a:p>
            <a:pPr>
              <a:lnSpc>
                <a:spcPct val="120000"/>
              </a:lnSpc>
              <a:spcAft>
                <a:spcPts val="1200"/>
              </a:spcAft>
            </a:pPr>
            <a:r>
              <a:rPr lang="en-US" b="1" dirty="0">
                <a:solidFill>
                  <a:srgbClr val="0070C0"/>
                </a:solidFill>
              </a:rPr>
              <a:t>Cluster 3 composed of papers that see </a:t>
            </a:r>
            <a:r>
              <a:rPr lang="en-US" b="1" u="sng" dirty="0">
                <a:solidFill>
                  <a:srgbClr val="0070C0"/>
                </a:solidFill>
              </a:rPr>
              <a:t>digital innovation in health </a:t>
            </a:r>
            <a:r>
              <a:rPr lang="en-US" b="1" dirty="0">
                <a:solidFill>
                  <a:srgbClr val="0070C0"/>
                </a:solidFill>
              </a:rPr>
              <a:t>from the </a:t>
            </a:r>
            <a:r>
              <a:rPr lang="en-US" b="1" u="sng" dirty="0">
                <a:solidFill>
                  <a:srgbClr val="0070C0"/>
                </a:solidFill>
              </a:rPr>
              <a:t>resilience</a:t>
            </a:r>
            <a:r>
              <a:rPr lang="en-US" b="1" dirty="0">
                <a:solidFill>
                  <a:srgbClr val="0070C0"/>
                </a:solidFill>
              </a:rPr>
              <a:t> perspective</a:t>
            </a:r>
            <a:r>
              <a:rPr lang="pl-PL" b="1" dirty="0">
                <a:solidFill>
                  <a:srgbClr val="0070C0"/>
                </a:solidFill>
              </a:rPr>
              <a:t>;</a:t>
            </a:r>
            <a:r>
              <a:rPr lang="en-US" b="1" dirty="0">
                <a:solidFill>
                  <a:srgbClr val="0070C0"/>
                </a:solidFill>
              </a:rPr>
              <a:t> </a:t>
            </a:r>
            <a:endParaRPr lang="pl-PL" b="1" dirty="0">
              <a:solidFill>
                <a:srgbClr val="0070C0"/>
              </a:solidFill>
            </a:endParaRPr>
          </a:p>
          <a:p>
            <a:pPr>
              <a:lnSpc>
                <a:spcPct val="120000"/>
              </a:lnSpc>
              <a:spcAft>
                <a:spcPts val="1200"/>
              </a:spcAft>
            </a:pPr>
            <a:r>
              <a:rPr lang="en-US" b="1" dirty="0">
                <a:solidFill>
                  <a:srgbClr val="CCCC00"/>
                </a:solidFill>
              </a:rPr>
              <a:t>Cluster 4 containing papers that connect </a:t>
            </a:r>
            <a:r>
              <a:rPr lang="en-US" b="1" u="sng" dirty="0">
                <a:solidFill>
                  <a:srgbClr val="CCCC00"/>
                </a:solidFill>
              </a:rPr>
              <a:t>digital innovation in health </a:t>
            </a:r>
            <a:r>
              <a:rPr lang="en-US" b="1" dirty="0">
                <a:solidFill>
                  <a:srgbClr val="CCCC00"/>
                </a:solidFill>
              </a:rPr>
              <a:t>care with </a:t>
            </a:r>
            <a:r>
              <a:rPr lang="en-US" b="1" u="sng" dirty="0">
                <a:solidFill>
                  <a:srgbClr val="CCCC00"/>
                </a:solidFill>
              </a:rPr>
              <a:t>higher education</a:t>
            </a:r>
            <a:r>
              <a:rPr lang="pl-PL" b="1" dirty="0">
                <a:solidFill>
                  <a:srgbClr val="CCCC00"/>
                </a:solidFill>
              </a:rPr>
              <a:t>;</a:t>
            </a:r>
            <a:endParaRPr lang="en-US" b="1" dirty="0"/>
          </a:p>
          <a:p>
            <a:pPr>
              <a:lnSpc>
                <a:spcPct val="120000"/>
              </a:lnSpc>
              <a:spcAft>
                <a:spcPts val="1200"/>
              </a:spcAft>
            </a:pPr>
            <a:r>
              <a:rPr lang="en-US" b="1" dirty="0">
                <a:solidFill>
                  <a:srgbClr val="7030A0"/>
                </a:solidFill>
              </a:rPr>
              <a:t>Cluster 5 focused </a:t>
            </a:r>
            <a:r>
              <a:rPr lang="en-US" b="1" u="sng" dirty="0">
                <a:solidFill>
                  <a:srgbClr val="7030A0"/>
                </a:solidFill>
              </a:rPr>
              <a:t>e- health and sustainability</a:t>
            </a:r>
            <a:r>
              <a:rPr lang="en-US" b="1" dirty="0">
                <a:solidFill>
                  <a:srgbClr val="7030A0"/>
                </a:solidFill>
              </a:rPr>
              <a:t>;</a:t>
            </a:r>
          </a:p>
          <a:p>
            <a:pPr>
              <a:lnSpc>
                <a:spcPct val="120000"/>
              </a:lnSpc>
              <a:spcAft>
                <a:spcPts val="1200"/>
              </a:spcAft>
            </a:pPr>
            <a:r>
              <a:rPr lang="en-US" b="1" dirty="0">
                <a:solidFill>
                  <a:srgbClr val="00B0F0"/>
                </a:solidFill>
              </a:rPr>
              <a:t>Cluster 6 looking at </a:t>
            </a:r>
            <a:r>
              <a:rPr lang="en-US" b="1" u="sng" dirty="0">
                <a:solidFill>
                  <a:srgbClr val="00B0F0"/>
                </a:solidFill>
              </a:rPr>
              <a:t>digital innovation and other innovation types </a:t>
            </a:r>
            <a:r>
              <a:rPr lang="en-US" b="1" dirty="0">
                <a:solidFill>
                  <a:srgbClr val="00B0F0"/>
                </a:solidFill>
              </a:rPr>
              <a:t>(social innovation, open innovation service innovation) in the context of the whole innovation ecosystem</a:t>
            </a:r>
            <a:r>
              <a:rPr lang="pl-PL" b="1" dirty="0">
                <a:solidFill>
                  <a:srgbClr val="00B0F0"/>
                </a:solidFill>
              </a:rPr>
              <a:t>;</a:t>
            </a:r>
          </a:p>
        </p:txBody>
      </p:sp>
      <p:pic>
        <p:nvPicPr>
          <p:cNvPr id="4" name="Obraz 3">
            <a:extLst>
              <a:ext uri="{FF2B5EF4-FFF2-40B4-BE49-F238E27FC236}">
                <a16:creationId xmlns:a16="http://schemas.microsoft.com/office/drawing/2014/main" id="{B14CC8C3-BF22-B8C9-3F57-4EA679A06C5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7459" y="1437667"/>
            <a:ext cx="3688425" cy="3362761"/>
          </a:xfrm>
          <a:prstGeom prst="rect">
            <a:avLst/>
          </a:prstGeom>
          <a:noFill/>
          <a:ln>
            <a:noFill/>
          </a:ln>
        </p:spPr>
      </p:pic>
    </p:spTree>
    <p:extLst>
      <p:ext uri="{BB962C8B-B14F-4D97-AF65-F5344CB8AC3E}">
        <p14:creationId xmlns:p14="http://schemas.microsoft.com/office/powerpoint/2010/main" val="295976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129B6E4-63B9-CA5A-955F-0E650492AD3A}"/>
              </a:ext>
            </a:extLst>
          </p:cNvPr>
          <p:cNvSpPr>
            <a:spLocks noGrp="1"/>
          </p:cNvSpPr>
          <p:nvPr>
            <p:ph type="title"/>
          </p:nvPr>
        </p:nvSpPr>
        <p:spPr/>
        <p:txBody>
          <a:bodyPr/>
          <a:lstStyle/>
          <a:p>
            <a:r>
              <a:rPr lang="en-US" dirty="0" smtClean="0"/>
              <a:t>Conceptual clusters</a:t>
            </a:r>
            <a:endParaRPr lang="pl-PL"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37223" y="1307682"/>
            <a:ext cx="5134692" cy="2934109"/>
          </a:xfrm>
        </p:spPr>
      </p:pic>
    </p:spTree>
    <p:extLst>
      <p:ext uri="{BB962C8B-B14F-4D97-AF65-F5344CB8AC3E}">
        <p14:creationId xmlns:p14="http://schemas.microsoft.com/office/powerpoint/2010/main" val="1589828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129B6E4-63B9-CA5A-955F-0E650492AD3A}"/>
              </a:ext>
            </a:extLst>
          </p:cNvPr>
          <p:cNvSpPr>
            <a:spLocks noGrp="1"/>
          </p:cNvSpPr>
          <p:nvPr>
            <p:ph type="title"/>
          </p:nvPr>
        </p:nvSpPr>
        <p:spPr/>
        <p:txBody>
          <a:bodyPr/>
          <a:lstStyle/>
          <a:p>
            <a:r>
              <a:rPr lang="en-US" dirty="0" smtClean="0"/>
              <a:t>Keyword Co-occurrences</a:t>
            </a:r>
            <a:endParaRPr lang="pl-PL" dirty="0"/>
          </a:p>
        </p:txBody>
      </p:sp>
      <p:pic>
        <p:nvPicPr>
          <p:cNvPr id="4" name="Content Placeholder 3"/>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0459" r="3201" b="28311"/>
          <a:stretch/>
        </p:blipFill>
        <p:spPr>
          <a:xfrm>
            <a:off x="965497" y="1888272"/>
            <a:ext cx="7571216" cy="2289717"/>
          </a:xfrm>
        </p:spPr>
      </p:pic>
    </p:spTree>
    <p:extLst>
      <p:ext uri="{BB962C8B-B14F-4D97-AF65-F5344CB8AC3E}">
        <p14:creationId xmlns:p14="http://schemas.microsoft.com/office/powerpoint/2010/main" val="253075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6A47F-FC9D-20BE-4425-4603DCFAF603}"/>
              </a:ext>
            </a:extLst>
          </p:cNvPr>
          <p:cNvSpPr>
            <a:spLocks noGrp="1"/>
          </p:cNvSpPr>
          <p:nvPr>
            <p:ph type="title"/>
          </p:nvPr>
        </p:nvSpPr>
        <p:spPr>
          <a:xfrm>
            <a:off x="283574" y="262389"/>
            <a:ext cx="3705719" cy="1100246"/>
          </a:xfrm>
        </p:spPr>
        <p:txBody>
          <a:bodyPr>
            <a:normAutofit fontScale="90000"/>
          </a:bodyPr>
          <a:lstStyle/>
          <a:p>
            <a:r>
              <a:rPr lang="en-US" dirty="0"/>
              <a:t>Authors - bibliographic coupling </a:t>
            </a:r>
            <a:br>
              <a:rPr lang="en-US" dirty="0"/>
            </a:br>
            <a:r>
              <a:rPr lang="en-US" sz="1400" dirty="0"/>
              <a:t>(</a:t>
            </a:r>
            <a:r>
              <a:rPr lang="en-US" sz="1600" dirty="0"/>
              <a:t>minimum number of </a:t>
            </a:r>
            <a:r>
              <a:rPr lang="pl-PL" sz="1600" dirty="0" err="1"/>
              <a:t>docs</a:t>
            </a:r>
            <a:r>
              <a:rPr lang="pl-PL" sz="1600" dirty="0"/>
              <a:t> by </a:t>
            </a:r>
            <a:r>
              <a:rPr lang="pl-PL" sz="1600" dirty="0" err="1"/>
              <a:t>author</a:t>
            </a:r>
            <a:r>
              <a:rPr lang="pl-PL" sz="1600" dirty="0"/>
              <a:t> =1; min </a:t>
            </a:r>
            <a:r>
              <a:rPr lang="en-US" sz="1600" dirty="0"/>
              <a:t>citation of an author = 1)</a:t>
            </a:r>
          </a:p>
        </p:txBody>
      </p:sp>
      <p:sp>
        <p:nvSpPr>
          <p:cNvPr id="3" name="Symbol zastępczy zawartości 2">
            <a:extLst>
              <a:ext uri="{FF2B5EF4-FFF2-40B4-BE49-F238E27FC236}">
                <a16:creationId xmlns:a16="http://schemas.microsoft.com/office/drawing/2014/main" id="{70A9941F-AC29-CAD3-DC0E-076EDD7ABF0A}"/>
              </a:ext>
            </a:extLst>
          </p:cNvPr>
          <p:cNvSpPr>
            <a:spLocks noGrp="1"/>
          </p:cNvSpPr>
          <p:nvPr>
            <p:ph sz="half" idx="1"/>
          </p:nvPr>
        </p:nvSpPr>
        <p:spPr>
          <a:xfrm>
            <a:off x="283574" y="1621491"/>
            <a:ext cx="2869934" cy="1900518"/>
          </a:xfrm>
        </p:spPr>
        <p:txBody>
          <a:bodyPr>
            <a:normAutofit/>
          </a:bodyPr>
          <a:lstStyle/>
          <a:p>
            <a:r>
              <a:rPr lang="pl-PL" sz="1200" dirty="0"/>
              <a:t>614</a:t>
            </a:r>
            <a:r>
              <a:rPr lang="en-US" sz="1200" dirty="0"/>
              <a:t> authors were selected (out of </a:t>
            </a:r>
            <a:r>
              <a:rPr lang="pl-PL" sz="1200" dirty="0"/>
              <a:t>1</a:t>
            </a:r>
            <a:r>
              <a:rPr lang="en-US" sz="1200" dirty="0"/>
              <a:t>4</a:t>
            </a:r>
            <a:r>
              <a:rPr lang="pl-PL" sz="1200" dirty="0"/>
              <a:t>94</a:t>
            </a:r>
            <a:r>
              <a:rPr lang="en-US" sz="1200" dirty="0"/>
              <a:t> authors) </a:t>
            </a:r>
            <a:endParaRPr lang="pl-PL" sz="1200" dirty="0"/>
          </a:p>
          <a:p>
            <a:r>
              <a:rPr lang="en-US" sz="1200" dirty="0"/>
              <a:t>the total strength of bibliometric coupling links with other authors was calculated</a:t>
            </a:r>
            <a:endParaRPr lang="pl-PL" sz="1200" dirty="0"/>
          </a:p>
          <a:p>
            <a:r>
              <a:rPr lang="pl-PL" sz="1200" dirty="0"/>
              <a:t>The mos</a:t>
            </a:r>
            <a:r>
              <a:rPr lang="en-US" sz="1200" dirty="0"/>
              <a:t>t</a:t>
            </a:r>
            <a:r>
              <a:rPr lang="pl-PL" sz="1200" dirty="0"/>
              <a:t> influential authors: </a:t>
            </a:r>
          </a:p>
        </p:txBody>
      </p:sp>
      <p:pic>
        <p:nvPicPr>
          <p:cNvPr id="6" name="Obraz 5">
            <a:extLst>
              <a:ext uri="{FF2B5EF4-FFF2-40B4-BE49-F238E27FC236}">
                <a16:creationId xmlns:a16="http://schemas.microsoft.com/office/drawing/2014/main" id="{2F90A98B-7D2D-D3A6-37D0-ABE7F56CC5CE}"/>
              </a:ext>
            </a:extLst>
          </p:cNvPr>
          <p:cNvPicPr>
            <a:picLocks noChangeAspect="1"/>
          </p:cNvPicPr>
          <p:nvPr/>
        </p:nvPicPr>
        <p:blipFill>
          <a:blip r:embed="rId2"/>
          <a:stretch>
            <a:fillRect/>
          </a:stretch>
        </p:blipFill>
        <p:spPr>
          <a:xfrm>
            <a:off x="3823612" y="14566"/>
            <a:ext cx="5320388" cy="4954119"/>
          </a:xfrm>
          <a:prstGeom prst="rect">
            <a:avLst/>
          </a:prstGeom>
        </p:spPr>
      </p:pic>
    </p:spTree>
    <p:extLst>
      <p:ext uri="{BB962C8B-B14F-4D97-AF65-F5344CB8AC3E}">
        <p14:creationId xmlns:p14="http://schemas.microsoft.com/office/powerpoint/2010/main" val="2757331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FF03FED-5DFC-2B6E-6626-B9F4CE3E11D1}"/>
              </a:ext>
            </a:extLst>
          </p:cNvPr>
          <p:cNvSpPr>
            <a:spLocks noGrp="1"/>
          </p:cNvSpPr>
          <p:nvPr>
            <p:ph type="title"/>
          </p:nvPr>
        </p:nvSpPr>
        <p:spPr/>
        <p:txBody>
          <a:bodyPr/>
          <a:lstStyle/>
          <a:p>
            <a:r>
              <a:rPr lang="en-US" dirty="0"/>
              <a:t>Top 5 highly cited papers</a:t>
            </a:r>
          </a:p>
        </p:txBody>
      </p:sp>
      <p:graphicFrame>
        <p:nvGraphicFramePr>
          <p:cNvPr id="7" name="Symbol zastępczy zawartości 6">
            <a:extLst>
              <a:ext uri="{FF2B5EF4-FFF2-40B4-BE49-F238E27FC236}">
                <a16:creationId xmlns:a16="http://schemas.microsoft.com/office/drawing/2014/main" id="{94A957B0-D890-844A-0344-FC5F7688DF19}"/>
              </a:ext>
            </a:extLst>
          </p:cNvPr>
          <p:cNvGraphicFramePr>
            <a:graphicFrameLocks noGrp="1"/>
          </p:cNvGraphicFramePr>
          <p:nvPr>
            <p:ph sz="half" idx="1"/>
            <p:extLst>
              <p:ext uri="{D42A27DB-BD31-4B8C-83A1-F6EECF244321}">
                <p14:modId xmlns:p14="http://schemas.microsoft.com/office/powerpoint/2010/main" val="1781183349"/>
              </p:ext>
            </p:extLst>
          </p:nvPr>
        </p:nvGraphicFramePr>
        <p:xfrm>
          <a:off x="304800" y="919794"/>
          <a:ext cx="8495925" cy="4136300"/>
        </p:xfrm>
        <a:graphic>
          <a:graphicData uri="http://schemas.openxmlformats.org/drawingml/2006/table">
            <a:tbl>
              <a:tblPr>
                <a:tableStyleId>{5C22544A-7EE6-4342-B048-85BDC9FD1C3A}</a:tableStyleId>
              </a:tblPr>
              <a:tblGrid>
                <a:gridCol w="3935506">
                  <a:extLst>
                    <a:ext uri="{9D8B030D-6E8A-4147-A177-3AD203B41FA5}">
                      <a16:colId xmlns:a16="http://schemas.microsoft.com/office/drawing/2014/main" val="2078241440"/>
                    </a:ext>
                  </a:extLst>
                </a:gridCol>
                <a:gridCol w="2597148">
                  <a:extLst>
                    <a:ext uri="{9D8B030D-6E8A-4147-A177-3AD203B41FA5}">
                      <a16:colId xmlns:a16="http://schemas.microsoft.com/office/drawing/2014/main" val="1449968336"/>
                    </a:ext>
                  </a:extLst>
                </a:gridCol>
                <a:gridCol w="815789">
                  <a:extLst>
                    <a:ext uri="{9D8B030D-6E8A-4147-A177-3AD203B41FA5}">
                      <a16:colId xmlns:a16="http://schemas.microsoft.com/office/drawing/2014/main" val="1258178803"/>
                    </a:ext>
                  </a:extLst>
                </a:gridCol>
                <a:gridCol w="770964">
                  <a:extLst>
                    <a:ext uri="{9D8B030D-6E8A-4147-A177-3AD203B41FA5}">
                      <a16:colId xmlns:a16="http://schemas.microsoft.com/office/drawing/2014/main" val="1230682056"/>
                    </a:ext>
                  </a:extLst>
                </a:gridCol>
                <a:gridCol w="376518">
                  <a:extLst>
                    <a:ext uri="{9D8B030D-6E8A-4147-A177-3AD203B41FA5}">
                      <a16:colId xmlns:a16="http://schemas.microsoft.com/office/drawing/2014/main" val="2767202762"/>
                    </a:ext>
                  </a:extLst>
                </a:gridCol>
              </a:tblGrid>
              <a:tr h="410078">
                <a:tc>
                  <a:txBody>
                    <a:bodyPr/>
                    <a:lstStyle/>
                    <a:p>
                      <a:pPr algn="l" fontAlgn="b"/>
                      <a:r>
                        <a:rPr lang="pl-PL" sz="1200" u="none" strike="noStrike">
                          <a:effectLst/>
                        </a:rPr>
                        <a:t>Authors</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Title</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Year of publications</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Journal</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Cited by</a:t>
                      </a:r>
                      <a:endParaRPr lang="pl-PL" sz="1200" b="0" i="0" u="none" strike="noStrike">
                        <a:solidFill>
                          <a:srgbClr val="000000"/>
                        </a:solidFill>
                        <a:effectLst/>
                        <a:latin typeface="Calibri" panose="020F0502020204030204" pitchFamily="34" charset="0"/>
                      </a:endParaRPr>
                    </a:p>
                  </a:txBody>
                  <a:tcPr marL="1235" marR="1235" marT="1235" marB="0" anchor="b"/>
                </a:tc>
                <a:extLst>
                  <a:ext uri="{0D108BD9-81ED-4DB2-BD59-A6C34878D82A}">
                    <a16:rowId xmlns:a16="http://schemas.microsoft.com/office/drawing/2014/main" val="1940907197"/>
                  </a:ext>
                </a:extLst>
              </a:tr>
              <a:tr h="966256">
                <a:tc>
                  <a:txBody>
                    <a:bodyPr/>
                    <a:lstStyle/>
                    <a:p>
                      <a:pPr algn="l" fontAlgn="b"/>
                      <a:r>
                        <a:rPr lang="pl-PL" sz="1200" u="none" strike="noStrike" dirty="0" err="1">
                          <a:effectLst/>
                        </a:rPr>
                        <a:t>Budd</a:t>
                      </a:r>
                      <a:r>
                        <a:rPr lang="pl-PL" sz="1200" u="none" strike="noStrike" dirty="0">
                          <a:effectLst/>
                        </a:rPr>
                        <a:t> J., Miller B.S., </a:t>
                      </a:r>
                      <a:r>
                        <a:rPr lang="pl-PL" sz="1200" u="none" strike="noStrike" dirty="0" err="1">
                          <a:effectLst/>
                        </a:rPr>
                        <a:t>Manning</a:t>
                      </a:r>
                      <a:r>
                        <a:rPr lang="pl-PL" sz="1200" u="none" strike="noStrike" dirty="0">
                          <a:effectLst/>
                        </a:rPr>
                        <a:t> E.M., </a:t>
                      </a:r>
                      <a:r>
                        <a:rPr lang="pl-PL" sz="1200" u="none" strike="noStrike" dirty="0" err="1">
                          <a:effectLst/>
                        </a:rPr>
                        <a:t>Lampos</a:t>
                      </a:r>
                      <a:r>
                        <a:rPr lang="pl-PL" sz="1200" u="none" strike="noStrike" dirty="0">
                          <a:effectLst/>
                        </a:rPr>
                        <a:t> V., </a:t>
                      </a:r>
                      <a:r>
                        <a:rPr lang="pl-PL" sz="1200" u="none" strike="noStrike" dirty="0" err="1">
                          <a:effectLst/>
                        </a:rPr>
                        <a:t>Zhuang</a:t>
                      </a:r>
                      <a:r>
                        <a:rPr lang="pl-PL" sz="1200" u="none" strike="noStrike" dirty="0">
                          <a:effectLst/>
                        </a:rPr>
                        <a:t> M., </a:t>
                      </a:r>
                      <a:r>
                        <a:rPr lang="pl-PL" sz="1200" u="none" strike="noStrike" dirty="0" err="1">
                          <a:effectLst/>
                        </a:rPr>
                        <a:t>Edelstein</a:t>
                      </a:r>
                      <a:r>
                        <a:rPr lang="pl-PL" sz="1200" u="none" strike="noStrike" dirty="0">
                          <a:effectLst/>
                        </a:rPr>
                        <a:t> M., </a:t>
                      </a:r>
                      <a:r>
                        <a:rPr lang="pl-PL" sz="1200" u="none" strike="noStrike" dirty="0" err="1">
                          <a:effectLst/>
                        </a:rPr>
                        <a:t>Rees</a:t>
                      </a:r>
                      <a:r>
                        <a:rPr lang="pl-PL" sz="1200" u="none" strike="noStrike" dirty="0">
                          <a:effectLst/>
                        </a:rPr>
                        <a:t> G., </a:t>
                      </a:r>
                      <a:r>
                        <a:rPr lang="pl-PL" sz="1200" u="none" strike="noStrike" dirty="0" err="1">
                          <a:effectLst/>
                        </a:rPr>
                        <a:t>Emery</a:t>
                      </a:r>
                      <a:r>
                        <a:rPr lang="pl-PL" sz="1200" u="none" strike="noStrike" dirty="0">
                          <a:effectLst/>
                        </a:rPr>
                        <a:t> V.C., Stevens M.M., Keegan N., </a:t>
                      </a:r>
                      <a:r>
                        <a:rPr lang="pl-PL" sz="1200" u="none" strike="noStrike" dirty="0" err="1">
                          <a:effectLst/>
                        </a:rPr>
                        <a:t>Short</a:t>
                      </a:r>
                      <a:r>
                        <a:rPr lang="pl-PL" sz="1200" u="none" strike="noStrike" dirty="0">
                          <a:effectLst/>
                        </a:rPr>
                        <a:t> M.J., </a:t>
                      </a:r>
                      <a:r>
                        <a:rPr lang="pl-PL" sz="1200" u="none" strike="noStrike" dirty="0" err="1">
                          <a:effectLst/>
                        </a:rPr>
                        <a:t>Pillay</a:t>
                      </a:r>
                      <a:r>
                        <a:rPr lang="pl-PL" sz="1200" u="none" strike="noStrike" dirty="0">
                          <a:effectLst/>
                        </a:rPr>
                        <a:t> D., </a:t>
                      </a:r>
                      <a:r>
                        <a:rPr lang="pl-PL" sz="1200" u="none" strike="noStrike" dirty="0" err="1">
                          <a:effectLst/>
                        </a:rPr>
                        <a:t>Manley</a:t>
                      </a:r>
                      <a:r>
                        <a:rPr lang="pl-PL" sz="1200" u="none" strike="noStrike" dirty="0">
                          <a:effectLst/>
                        </a:rPr>
                        <a:t> E., Cox I.J., </a:t>
                      </a:r>
                      <a:r>
                        <a:rPr lang="pl-PL" sz="1200" u="none" strike="noStrike" dirty="0" err="1">
                          <a:effectLst/>
                        </a:rPr>
                        <a:t>Heymann</a:t>
                      </a:r>
                      <a:r>
                        <a:rPr lang="pl-PL" sz="1200" u="none" strike="noStrike" dirty="0">
                          <a:effectLst/>
                        </a:rPr>
                        <a:t> D., Johnson A.M., </a:t>
                      </a:r>
                      <a:r>
                        <a:rPr lang="pl-PL" sz="1200" u="none" strike="noStrike" dirty="0" err="1">
                          <a:effectLst/>
                        </a:rPr>
                        <a:t>McKendry</a:t>
                      </a:r>
                      <a:r>
                        <a:rPr lang="pl-PL" sz="1200" u="none" strike="noStrike" dirty="0">
                          <a:effectLst/>
                        </a:rPr>
                        <a:t> R.A.</a:t>
                      </a:r>
                      <a:endParaRPr lang="pl-PL" sz="1200" b="0" i="0" u="none" strike="noStrike" dirty="0">
                        <a:solidFill>
                          <a:srgbClr val="000000"/>
                        </a:solidFill>
                        <a:effectLst/>
                        <a:latin typeface="Calibri" panose="020F0502020204030204" pitchFamily="34" charset="0"/>
                      </a:endParaRPr>
                    </a:p>
                  </a:txBody>
                  <a:tcPr marL="1235" marR="1235" marT="1235" marB="0" anchor="b"/>
                </a:tc>
                <a:tc>
                  <a:txBody>
                    <a:bodyPr/>
                    <a:lstStyle/>
                    <a:p>
                      <a:pPr algn="l" fontAlgn="b"/>
                      <a:r>
                        <a:rPr lang="en-US" sz="1200" u="none" strike="noStrike">
                          <a:effectLst/>
                        </a:rPr>
                        <a:t>Digital technologies in the public-health response to COVID-19</a:t>
                      </a:r>
                      <a:endParaRPr lang="en-US"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2020</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Nature Medicine</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r" fontAlgn="b"/>
                      <a:r>
                        <a:rPr lang="pl-PL" sz="1200" u="none" strike="noStrike" dirty="0">
                          <a:effectLst/>
                        </a:rPr>
                        <a:t>340</a:t>
                      </a:r>
                      <a:endParaRPr lang="pl-PL" sz="1200" b="0" i="0" u="none" strike="noStrike" dirty="0">
                        <a:solidFill>
                          <a:srgbClr val="000000"/>
                        </a:solidFill>
                        <a:effectLst/>
                        <a:latin typeface="Calibri" panose="020F0502020204030204" pitchFamily="34" charset="0"/>
                      </a:endParaRPr>
                    </a:p>
                  </a:txBody>
                  <a:tcPr marL="1235" marR="1235" marT="1235" marB="0" anchor="b"/>
                </a:tc>
                <a:extLst>
                  <a:ext uri="{0D108BD9-81ED-4DB2-BD59-A6C34878D82A}">
                    <a16:rowId xmlns:a16="http://schemas.microsoft.com/office/drawing/2014/main" val="4019224626"/>
                  </a:ext>
                </a:extLst>
              </a:tr>
              <a:tr h="614427">
                <a:tc>
                  <a:txBody>
                    <a:bodyPr/>
                    <a:lstStyle/>
                    <a:p>
                      <a:pPr algn="l" fontAlgn="b"/>
                      <a:r>
                        <a:rPr lang="pl-PL" sz="1200" u="none" strike="noStrike" dirty="0" err="1">
                          <a:effectLst/>
                        </a:rPr>
                        <a:t>Barrett</a:t>
                      </a:r>
                      <a:r>
                        <a:rPr lang="pl-PL" sz="1200" u="none" strike="noStrike" dirty="0">
                          <a:effectLst/>
                        </a:rPr>
                        <a:t> M., </a:t>
                      </a:r>
                      <a:r>
                        <a:rPr lang="pl-PL" sz="1200" u="none" strike="noStrike" dirty="0" err="1">
                          <a:effectLst/>
                        </a:rPr>
                        <a:t>Oborn</a:t>
                      </a:r>
                      <a:r>
                        <a:rPr lang="pl-PL" sz="1200" u="none" strike="noStrike" dirty="0">
                          <a:effectLst/>
                        </a:rPr>
                        <a:t> E., Orlikowski W.J., </a:t>
                      </a:r>
                      <a:r>
                        <a:rPr lang="pl-PL" sz="1200" u="none" strike="noStrike" dirty="0" err="1">
                          <a:effectLst/>
                        </a:rPr>
                        <a:t>Yates</a:t>
                      </a:r>
                      <a:r>
                        <a:rPr lang="pl-PL" sz="1200" u="none" strike="noStrike" dirty="0">
                          <a:effectLst/>
                        </a:rPr>
                        <a:t> J.</a:t>
                      </a:r>
                      <a:endParaRPr lang="pl-PL" sz="1200" b="0" i="0" u="none" strike="noStrike" dirty="0">
                        <a:solidFill>
                          <a:srgbClr val="000000"/>
                        </a:solidFill>
                        <a:effectLst/>
                        <a:latin typeface="Calibri" panose="020F0502020204030204" pitchFamily="34" charset="0"/>
                      </a:endParaRPr>
                    </a:p>
                  </a:txBody>
                  <a:tcPr marL="1235" marR="1235" marT="1235" marB="0" anchor="b"/>
                </a:tc>
                <a:tc>
                  <a:txBody>
                    <a:bodyPr/>
                    <a:lstStyle/>
                    <a:p>
                      <a:pPr algn="l" fontAlgn="b"/>
                      <a:r>
                        <a:rPr lang="en-US" sz="1200" u="none" strike="noStrike">
                          <a:effectLst/>
                        </a:rPr>
                        <a:t>Reconfiguring boundary relations: Robotic innovations in pharmacy work</a:t>
                      </a:r>
                      <a:endParaRPr lang="en-US"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2012</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Organization Science</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r" fontAlgn="b"/>
                      <a:r>
                        <a:rPr lang="pl-PL" sz="1200" u="none" strike="noStrike" dirty="0">
                          <a:effectLst/>
                        </a:rPr>
                        <a:t>210</a:t>
                      </a:r>
                      <a:endParaRPr lang="pl-PL" sz="1200" b="0" i="0" u="none" strike="noStrike" dirty="0">
                        <a:solidFill>
                          <a:srgbClr val="000000"/>
                        </a:solidFill>
                        <a:effectLst/>
                        <a:latin typeface="Calibri" panose="020F0502020204030204" pitchFamily="34" charset="0"/>
                      </a:endParaRPr>
                    </a:p>
                  </a:txBody>
                  <a:tcPr marL="1235" marR="1235" marT="1235" marB="0" anchor="b"/>
                </a:tc>
                <a:extLst>
                  <a:ext uri="{0D108BD9-81ED-4DB2-BD59-A6C34878D82A}">
                    <a16:rowId xmlns:a16="http://schemas.microsoft.com/office/drawing/2014/main" val="2537537922"/>
                  </a:ext>
                </a:extLst>
              </a:tr>
              <a:tr h="684106">
                <a:tc>
                  <a:txBody>
                    <a:bodyPr/>
                    <a:lstStyle/>
                    <a:p>
                      <a:pPr algn="l" fontAlgn="b"/>
                      <a:r>
                        <a:rPr lang="pl-PL" sz="1200" u="none" strike="noStrike">
                          <a:effectLst/>
                        </a:rPr>
                        <a:t>Boudreau K.J., Jeppesen L.B.</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en-US" sz="1200" u="none" strike="noStrike">
                          <a:effectLst/>
                        </a:rPr>
                        <a:t>Unpaid crowd complementors: The platform network effect mirage</a:t>
                      </a:r>
                      <a:endParaRPr lang="en-US"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2015</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Strategic Management Journal</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r" fontAlgn="b"/>
                      <a:r>
                        <a:rPr lang="pl-PL" sz="1200" u="none" strike="noStrike">
                          <a:effectLst/>
                        </a:rPr>
                        <a:t>181</a:t>
                      </a:r>
                      <a:endParaRPr lang="pl-PL" sz="1200" b="0" i="0" u="none" strike="noStrike">
                        <a:solidFill>
                          <a:srgbClr val="000000"/>
                        </a:solidFill>
                        <a:effectLst/>
                        <a:latin typeface="Calibri" panose="020F0502020204030204" pitchFamily="34" charset="0"/>
                      </a:endParaRPr>
                    </a:p>
                  </a:txBody>
                  <a:tcPr marL="1235" marR="1235" marT="1235" marB="0" anchor="b"/>
                </a:tc>
                <a:extLst>
                  <a:ext uri="{0D108BD9-81ED-4DB2-BD59-A6C34878D82A}">
                    <a16:rowId xmlns:a16="http://schemas.microsoft.com/office/drawing/2014/main" val="891906027"/>
                  </a:ext>
                </a:extLst>
              </a:tr>
              <a:tr h="818776">
                <a:tc>
                  <a:txBody>
                    <a:bodyPr/>
                    <a:lstStyle/>
                    <a:p>
                      <a:pPr algn="l" fontAlgn="b"/>
                      <a:r>
                        <a:rPr lang="pl-PL" sz="1200" u="none" strike="noStrike">
                          <a:effectLst/>
                        </a:rPr>
                        <a:t>Li J.-P.O., Liu H., Ting D.S.J., Jeon S., Chan R.V.P., Kim J.E., Sim D.A., Thomas P.B.M., Lin H., Chen Y., Sakomoto T., Loewenstein A., Lam D.S.C., Pasquale L.R., Wong T.Y., Lam L.A., Ting D.S.W.</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en-US" sz="1200" u="none" strike="noStrike">
                          <a:effectLst/>
                        </a:rPr>
                        <a:t>Digital technology, tele-medicine and artificial intelligence in ophthalmology: A global perspective</a:t>
                      </a:r>
                      <a:endParaRPr lang="en-US"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2021</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en-US" sz="1200" u="none" strike="noStrike">
                          <a:effectLst/>
                        </a:rPr>
                        <a:t>Progress in Retinal and Eye Research</a:t>
                      </a:r>
                      <a:endParaRPr lang="en-US" sz="1200" b="0" i="0" u="none" strike="noStrike">
                        <a:solidFill>
                          <a:srgbClr val="000000"/>
                        </a:solidFill>
                        <a:effectLst/>
                        <a:latin typeface="Calibri" panose="020F0502020204030204" pitchFamily="34" charset="0"/>
                      </a:endParaRPr>
                    </a:p>
                  </a:txBody>
                  <a:tcPr marL="1235" marR="1235" marT="1235" marB="0" anchor="b"/>
                </a:tc>
                <a:tc>
                  <a:txBody>
                    <a:bodyPr/>
                    <a:lstStyle/>
                    <a:p>
                      <a:pPr algn="r" fontAlgn="b"/>
                      <a:r>
                        <a:rPr lang="pl-PL" sz="1200" u="none" strike="noStrike">
                          <a:effectLst/>
                        </a:rPr>
                        <a:t>99</a:t>
                      </a:r>
                      <a:endParaRPr lang="pl-PL" sz="1200" b="0" i="0" u="none" strike="noStrike">
                        <a:solidFill>
                          <a:srgbClr val="000000"/>
                        </a:solidFill>
                        <a:effectLst/>
                        <a:latin typeface="Calibri" panose="020F0502020204030204" pitchFamily="34" charset="0"/>
                      </a:endParaRPr>
                    </a:p>
                  </a:txBody>
                  <a:tcPr marL="1235" marR="1235" marT="1235" marB="0" anchor="b"/>
                </a:tc>
                <a:extLst>
                  <a:ext uri="{0D108BD9-81ED-4DB2-BD59-A6C34878D82A}">
                    <a16:rowId xmlns:a16="http://schemas.microsoft.com/office/drawing/2014/main" val="2232298593"/>
                  </a:ext>
                </a:extLst>
              </a:tr>
              <a:tr h="642657">
                <a:tc>
                  <a:txBody>
                    <a:bodyPr/>
                    <a:lstStyle/>
                    <a:p>
                      <a:pPr algn="l" fontAlgn="b"/>
                      <a:r>
                        <a:rPr lang="de-DE" sz="1200" u="none" strike="noStrike">
                          <a:effectLst/>
                        </a:rPr>
                        <a:t>Lehne M., Sass J., Essenwanger A., Schepers J., Thun S.</a:t>
                      </a:r>
                      <a:endParaRPr lang="de-DE"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en-US" sz="1200" u="none" strike="noStrike">
                          <a:effectLst/>
                        </a:rPr>
                        <a:t>Why digital medicine depends on interoperability</a:t>
                      </a:r>
                      <a:endParaRPr lang="en-US"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2019</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l" fontAlgn="b"/>
                      <a:r>
                        <a:rPr lang="pl-PL" sz="1200" u="none" strike="noStrike">
                          <a:effectLst/>
                        </a:rPr>
                        <a:t>npj Digital Medicine</a:t>
                      </a:r>
                      <a:endParaRPr lang="pl-PL" sz="1200" b="0" i="0" u="none" strike="noStrike">
                        <a:solidFill>
                          <a:srgbClr val="000000"/>
                        </a:solidFill>
                        <a:effectLst/>
                        <a:latin typeface="Calibri" panose="020F0502020204030204" pitchFamily="34" charset="0"/>
                      </a:endParaRPr>
                    </a:p>
                  </a:txBody>
                  <a:tcPr marL="1235" marR="1235" marT="1235" marB="0" anchor="b"/>
                </a:tc>
                <a:tc>
                  <a:txBody>
                    <a:bodyPr/>
                    <a:lstStyle/>
                    <a:p>
                      <a:pPr algn="r" fontAlgn="b"/>
                      <a:r>
                        <a:rPr lang="pl-PL" sz="1200" u="none" strike="noStrike" dirty="0">
                          <a:effectLst/>
                        </a:rPr>
                        <a:t>99</a:t>
                      </a:r>
                      <a:endParaRPr lang="pl-PL" sz="1200" b="0" i="0" u="none" strike="noStrike" dirty="0">
                        <a:solidFill>
                          <a:srgbClr val="000000"/>
                        </a:solidFill>
                        <a:effectLst/>
                        <a:latin typeface="Calibri" panose="020F0502020204030204" pitchFamily="34" charset="0"/>
                      </a:endParaRPr>
                    </a:p>
                  </a:txBody>
                  <a:tcPr marL="1235" marR="1235" marT="1235" marB="0" anchor="b"/>
                </a:tc>
                <a:extLst>
                  <a:ext uri="{0D108BD9-81ED-4DB2-BD59-A6C34878D82A}">
                    <a16:rowId xmlns:a16="http://schemas.microsoft.com/office/drawing/2014/main" val="3947366913"/>
                  </a:ext>
                </a:extLst>
              </a:tr>
            </a:tbl>
          </a:graphicData>
        </a:graphic>
      </p:graphicFrame>
    </p:spTree>
    <p:extLst>
      <p:ext uri="{BB962C8B-B14F-4D97-AF65-F5344CB8AC3E}">
        <p14:creationId xmlns:p14="http://schemas.microsoft.com/office/powerpoint/2010/main" val="1320818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4E96CDE4-29D0-5F78-9FBF-7B674F5190ED}"/>
              </a:ext>
            </a:extLst>
          </p:cNvPr>
          <p:cNvSpPr>
            <a:spLocks noGrp="1"/>
          </p:cNvSpPr>
          <p:nvPr>
            <p:ph type="title"/>
          </p:nvPr>
        </p:nvSpPr>
        <p:spPr>
          <a:xfrm>
            <a:off x="918000" y="387895"/>
            <a:ext cx="7773417" cy="675334"/>
          </a:xfrm>
        </p:spPr>
        <p:txBody>
          <a:bodyPr vert="horz" lIns="0" tIns="0" rIns="0" bIns="0" rtlCol="0" anchor="t" anchorCtr="0">
            <a:normAutofit/>
          </a:bodyPr>
          <a:lstStyle/>
          <a:p>
            <a:pPr>
              <a:lnSpc>
                <a:spcPct val="90000"/>
              </a:lnSpc>
            </a:pPr>
            <a:r>
              <a:rPr lang="pl-PL" sz="2400" b="1" kern="1200" dirty="0"/>
              <a:t>D</a:t>
            </a:r>
            <a:r>
              <a:rPr lang="en-US" sz="2400" b="1" kern="1200" dirty="0" err="1"/>
              <a:t>ensity</a:t>
            </a:r>
            <a:r>
              <a:rPr lang="en-US" sz="2400" b="1" kern="1200" dirty="0"/>
              <a:t> of research collaboration</a:t>
            </a:r>
          </a:p>
        </p:txBody>
      </p:sp>
      <p:pic>
        <p:nvPicPr>
          <p:cNvPr id="45" name="Obraz 44">
            <a:extLst>
              <a:ext uri="{FF2B5EF4-FFF2-40B4-BE49-F238E27FC236}">
                <a16:creationId xmlns:a16="http://schemas.microsoft.com/office/drawing/2014/main" id="{4A42AAC0-92EE-7DBE-3D3E-722552974169}"/>
              </a:ext>
            </a:extLst>
          </p:cNvPr>
          <p:cNvPicPr>
            <a:picLocks noChangeAspect="1"/>
          </p:cNvPicPr>
          <p:nvPr/>
        </p:nvPicPr>
        <p:blipFill rotWithShape="1">
          <a:blip r:embed="rId3"/>
          <a:srcRect l="3989" r="19565"/>
          <a:stretch/>
        </p:blipFill>
        <p:spPr>
          <a:xfrm>
            <a:off x="3393151" y="1067432"/>
            <a:ext cx="5620852" cy="3860174"/>
          </a:xfrm>
          <a:prstGeom prst="rect">
            <a:avLst/>
          </a:prstGeom>
          <a:noFill/>
        </p:spPr>
      </p:pic>
      <p:sp>
        <p:nvSpPr>
          <p:cNvPr id="39" name="Symbol zastępczy zawartości 38">
            <a:extLst>
              <a:ext uri="{FF2B5EF4-FFF2-40B4-BE49-F238E27FC236}">
                <a16:creationId xmlns:a16="http://schemas.microsoft.com/office/drawing/2014/main" id="{CDB18C62-4394-B9DC-F5BD-9C3E23D421B1}"/>
              </a:ext>
            </a:extLst>
          </p:cNvPr>
          <p:cNvSpPr>
            <a:spLocks noGrp="1"/>
          </p:cNvSpPr>
          <p:nvPr>
            <p:ph type="body" sz="quarter" idx="11"/>
          </p:nvPr>
        </p:nvSpPr>
        <p:spPr>
          <a:xfrm>
            <a:off x="291362" y="1063229"/>
            <a:ext cx="2443163" cy="2840038"/>
          </a:xfrm>
        </p:spPr>
        <p:txBody>
          <a:bodyPr>
            <a:normAutofit/>
          </a:bodyPr>
          <a:lstStyle/>
          <a:p>
            <a:pPr marL="0" indent="0">
              <a:spcAft>
                <a:spcPts val="600"/>
              </a:spcAft>
              <a:buNone/>
            </a:pPr>
            <a:r>
              <a:rPr lang="en-US" dirty="0"/>
              <a:t>Research collaboration – </a:t>
            </a:r>
          </a:p>
          <a:p>
            <a:pPr marL="0" indent="0">
              <a:spcAft>
                <a:spcPts val="600"/>
              </a:spcAft>
              <a:buNone/>
            </a:pPr>
            <a:r>
              <a:rPr lang="en-US" dirty="0"/>
              <a:t>2 groups:</a:t>
            </a:r>
          </a:p>
          <a:p>
            <a:pPr>
              <a:spcAft>
                <a:spcPts val="600"/>
              </a:spcAft>
            </a:pPr>
            <a:r>
              <a:rPr lang="en-US" dirty="0"/>
              <a:t>Anglo-Saxon</a:t>
            </a:r>
          </a:p>
          <a:p>
            <a:pPr>
              <a:spcAft>
                <a:spcPts val="600"/>
              </a:spcAft>
            </a:pPr>
            <a:r>
              <a:rPr lang="en-US" dirty="0"/>
              <a:t>European</a:t>
            </a:r>
          </a:p>
        </p:txBody>
      </p:sp>
      <p:sp>
        <p:nvSpPr>
          <p:cNvPr id="47" name="pole tekstowe 46">
            <a:extLst>
              <a:ext uri="{FF2B5EF4-FFF2-40B4-BE49-F238E27FC236}">
                <a16:creationId xmlns:a16="http://schemas.microsoft.com/office/drawing/2014/main" id="{E2FE2377-2320-CAED-EE41-21437AB82953}"/>
              </a:ext>
            </a:extLst>
          </p:cNvPr>
          <p:cNvSpPr txBox="1"/>
          <p:nvPr/>
        </p:nvSpPr>
        <p:spPr>
          <a:xfrm>
            <a:off x="129997" y="2914398"/>
            <a:ext cx="3263154" cy="1569660"/>
          </a:xfrm>
          <a:prstGeom prst="rect">
            <a:avLst/>
          </a:prstGeom>
          <a:noFill/>
        </p:spPr>
        <p:txBody>
          <a:bodyPr wrap="square">
            <a:spAutoFit/>
          </a:bodyPr>
          <a:lstStyle/>
          <a:p>
            <a:r>
              <a:rPr lang="en-US" sz="1200" u="sng" dirty="0"/>
              <a:t>Research procedure:</a:t>
            </a:r>
          </a:p>
          <a:p>
            <a:pPr marL="171450" indent="-171450">
              <a:buFont typeface="Arial" panose="020B0604020202020204" pitchFamily="34" charset="0"/>
              <a:buChar char="•"/>
            </a:pPr>
            <a:r>
              <a:rPr lang="en-US" sz="1200" dirty="0"/>
              <a:t>Min. no docs by country= 5; </a:t>
            </a:r>
            <a:endParaRPr lang="pl-PL" sz="1200" dirty="0"/>
          </a:p>
          <a:p>
            <a:pPr marL="171450" indent="-171450">
              <a:buFont typeface="Arial" panose="020B0604020202020204" pitchFamily="34" charset="0"/>
              <a:buChar char="•"/>
            </a:pPr>
            <a:r>
              <a:rPr lang="en-US" sz="1200" dirty="0"/>
              <a:t>Out of 92 countries, 25 met threshold </a:t>
            </a:r>
          </a:p>
          <a:p>
            <a:pPr marL="171450" indent="-171450">
              <a:buFont typeface="Arial" panose="020B0604020202020204" pitchFamily="34" charset="0"/>
              <a:buChar char="•"/>
            </a:pPr>
            <a:r>
              <a:rPr lang="en-US" sz="1200" dirty="0"/>
              <a:t>For each of 25 countries the total strength of co-authorship with other countries is calculated</a:t>
            </a:r>
          </a:p>
          <a:p>
            <a:pPr marL="171450" indent="-171450">
              <a:buFont typeface="Arial" panose="020B0604020202020204" pitchFamily="34" charset="0"/>
              <a:buChar char="•"/>
            </a:pPr>
            <a:r>
              <a:rPr lang="en-US" sz="1200" dirty="0"/>
              <a:t>Countries with total link strength &gt;10 selected (20 countries selected)</a:t>
            </a:r>
          </a:p>
        </p:txBody>
      </p:sp>
    </p:spTree>
    <p:extLst>
      <p:ext uri="{BB962C8B-B14F-4D97-AF65-F5344CB8AC3E}">
        <p14:creationId xmlns:p14="http://schemas.microsoft.com/office/powerpoint/2010/main" val="1735359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7C3E113-A20D-8183-AAF9-A40B6939F500}"/>
              </a:ext>
            </a:extLst>
          </p:cNvPr>
          <p:cNvSpPr>
            <a:spLocks noGrp="1"/>
          </p:cNvSpPr>
          <p:nvPr>
            <p:ph type="title"/>
          </p:nvPr>
        </p:nvSpPr>
        <p:spPr/>
        <p:txBody>
          <a:bodyPr/>
          <a:lstStyle/>
          <a:p>
            <a:r>
              <a:rPr lang="pl-PL" dirty="0"/>
              <a:t>Co-</a:t>
            </a:r>
            <a:r>
              <a:rPr lang="pl-PL" dirty="0" err="1"/>
              <a:t>authorship</a:t>
            </a:r>
            <a:r>
              <a:rPr lang="pl-PL" dirty="0"/>
              <a:t> by country: </a:t>
            </a:r>
            <a:r>
              <a:rPr lang="pl-PL" dirty="0" err="1"/>
              <a:t>detailed</a:t>
            </a:r>
            <a:r>
              <a:rPr lang="pl-PL" dirty="0"/>
              <a:t> data</a:t>
            </a:r>
          </a:p>
        </p:txBody>
      </p:sp>
      <p:pic>
        <p:nvPicPr>
          <p:cNvPr id="5" name="Symbol zastępczy zawartości 4" descr="Obraz zawierający stół&#10;&#10;Opis wygenerowany automatycznie">
            <a:extLst>
              <a:ext uri="{FF2B5EF4-FFF2-40B4-BE49-F238E27FC236}">
                <a16:creationId xmlns:a16="http://schemas.microsoft.com/office/drawing/2014/main" id="{267DBA53-195C-B00B-C0F3-901C5410F904}"/>
              </a:ext>
            </a:extLst>
          </p:cNvPr>
          <p:cNvPicPr>
            <a:picLocks noGrp="1" noChangeAspect="1"/>
          </p:cNvPicPr>
          <p:nvPr>
            <p:ph sz="half" idx="1"/>
          </p:nvPr>
        </p:nvPicPr>
        <p:blipFill>
          <a:blip r:embed="rId2"/>
          <a:stretch>
            <a:fillRect/>
          </a:stretch>
        </p:blipFill>
        <p:spPr>
          <a:xfrm>
            <a:off x="1921435" y="937724"/>
            <a:ext cx="5232399" cy="4032212"/>
          </a:xfrm>
        </p:spPr>
      </p:pic>
    </p:spTree>
    <p:extLst>
      <p:ext uri="{BB962C8B-B14F-4D97-AF65-F5344CB8AC3E}">
        <p14:creationId xmlns:p14="http://schemas.microsoft.com/office/powerpoint/2010/main" val="2822481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55A6D2-56B3-64BA-6A0F-1C223C04DD13}"/>
              </a:ext>
            </a:extLst>
          </p:cNvPr>
          <p:cNvSpPr>
            <a:spLocks noGrp="1"/>
          </p:cNvSpPr>
          <p:nvPr>
            <p:ph type="title"/>
          </p:nvPr>
        </p:nvSpPr>
        <p:spPr/>
        <p:txBody>
          <a:bodyPr>
            <a:normAutofit/>
          </a:bodyPr>
          <a:lstStyle/>
          <a:p>
            <a:r>
              <a:rPr lang="en-US" dirty="0"/>
              <a:t>Presentation outline</a:t>
            </a:r>
          </a:p>
        </p:txBody>
      </p:sp>
      <p:sp>
        <p:nvSpPr>
          <p:cNvPr id="3" name="Symbol zastępczy zawartości 2">
            <a:extLst>
              <a:ext uri="{FF2B5EF4-FFF2-40B4-BE49-F238E27FC236}">
                <a16:creationId xmlns:a16="http://schemas.microsoft.com/office/drawing/2014/main" id="{1B7AE9C8-A01D-E37C-372B-4214843BA87A}"/>
              </a:ext>
            </a:extLst>
          </p:cNvPr>
          <p:cNvSpPr>
            <a:spLocks noGrp="1"/>
          </p:cNvSpPr>
          <p:nvPr>
            <p:ph sz="half" idx="1"/>
          </p:nvPr>
        </p:nvSpPr>
        <p:spPr/>
        <p:txBody>
          <a:bodyPr>
            <a:noAutofit/>
          </a:bodyPr>
          <a:lstStyle/>
          <a:p>
            <a:pPr marL="501750" indent="-285750" algn="just">
              <a:lnSpc>
                <a:spcPct val="200000"/>
              </a:lnSpc>
            </a:pP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Research background</a:t>
            </a:r>
          </a:p>
          <a:p>
            <a:pPr marL="501750" indent="-285750" algn="just">
              <a:lnSpc>
                <a:spcPct val="200000"/>
              </a:lnSpc>
            </a:pP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Objectives and research questions</a:t>
            </a:r>
          </a:p>
          <a:p>
            <a:pPr marL="501750" indent="-285750" algn="just">
              <a:lnSpc>
                <a:spcPct val="200000"/>
              </a:lnSpc>
            </a:pP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Method</a:t>
            </a:r>
            <a:r>
              <a:rPr lang="pl-PL" sz="1400" b="1" dirty="0">
                <a:latin typeface="Open Sans Light" panose="020B0306030504020204" pitchFamily="34" charset="0"/>
                <a:ea typeface="Open Sans Light" panose="020B0306030504020204" pitchFamily="34" charset="0"/>
                <a:cs typeface="Open Sans Light" panose="020B0306030504020204" pitchFamily="34" charset="0"/>
              </a:rPr>
              <a:t>s</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 and data</a:t>
            </a:r>
          </a:p>
          <a:p>
            <a:pPr marL="501750" indent="-285750" algn="just">
              <a:lnSpc>
                <a:spcPct val="200000"/>
              </a:lnSpc>
            </a:pP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Results</a:t>
            </a:r>
          </a:p>
          <a:p>
            <a:pPr marL="501750" indent="-285750" algn="just">
              <a:lnSpc>
                <a:spcPct val="200000"/>
              </a:lnSpc>
            </a:pP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Discussion &amp; conclusions</a:t>
            </a:r>
          </a:p>
          <a:p>
            <a:pPr indent="0" algn="just">
              <a:lnSpc>
                <a:spcPct val="200000"/>
              </a:lnSpc>
              <a:buNone/>
            </a:pPr>
            <a:endParaRPr lang="pl-PL"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717050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129B6E4-63B9-CA5A-955F-0E650492AD3A}"/>
              </a:ext>
            </a:extLst>
          </p:cNvPr>
          <p:cNvSpPr>
            <a:spLocks noGrp="1"/>
          </p:cNvSpPr>
          <p:nvPr>
            <p:ph type="title"/>
          </p:nvPr>
        </p:nvSpPr>
        <p:spPr/>
        <p:txBody>
          <a:bodyPr/>
          <a:lstStyle/>
          <a:p>
            <a:r>
              <a:rPr lang="en-US" dirty="0"/>
              <a:t>Citations within 435 papers</a:t>
            </a:r>
            <a:endParaRPr lang="pl-PL" dirty="0"/>
          </a:p>
        </p:txBody>
      </p:sp>
      <p:sp>
        <p:nvSpPr>
          <p:cNvPr id="3" name="Symbol zastępczy zawartości 2">
            <a:extLst>
              <a:ext uri="{FF2B5EF4-FFF2-40B4-BE49-F238E27FC236}">
                <a16:creationId xmlns:a16="http://schemas.microsoft.com/office/drawing/2014/main" id="{5CFDFB3F-EF95-3CB8-36A9-C838B5929220}"/>
              </a:ext>
            </a:extLst>
          </p:cNvPr>
          <p:cNvSpPr>
            <a:spLocks noGrp="1"/>
          </p:cNvSpPr>
          <p:nvPr>
            <p:ph sz="half" idx="1"/>
          </p:nvPr>
        </p:nvSpPr>
        <p:spPr/>
        <p:txBody>
          <a:bodyPr/>
          <a:lstStyle/>
          <a:p>
            <a:r>
              <a:rPr lang="en-US" dirty="0"/>
              <a:t>Preliminary R coding: Separate included reference list</a:t>
            </a:r>
          </a:p>
          <a:p>
            <a:r>
              <a:rPr lang="en-US" dirty="0"/>
              <a:t>Wrangle the data: 	Last names first</a:t>
            </a:r>
            <a:br>
              <a:rPr lang="en-US" dirty="0"/>
            </a:br>
            <a:r>
              <a:rPr lang="en-US" dirty="0"/>
              <a:t>					Eliminate URLs, other data</a:t>
            </a:r>
          </a:p>
          <a:p>
            <a:r>
              <a:rPr lang="en-US" dirty="0"/>
              <a:t>Problem: Different citation styles (dates first, </a:t>
            </a:r>
            <a:r>
              <a:rPr lang="en-US" dirty="0" err="1"/>
              <a:t>etc</a:t>
            </a:r>
            <a:r>
              <a:rPr lang="en-US" dirty="0"/>
              <a:t>).</a:t>
            </a:r>
          </a:p>
          <a:p>
            <a:endParaRPr lang="en-US" dirty="0"/>
          </a:p>
          <a:p>
            <a:endParaRPr lang="en-US" dirty="0"/>
          </a:p>
          <a:p>
            <a:r>
              <a:rPr lang="en-US" dirty="0">
                <a:sym typeface="Wingdings" panose="05000000000000000000" pitchFamily="2" charset="2"/>
              </a:rPr>
              <a:t> 19,592 papers</a:t>
            </a:r>
            <a:endParaRPr lang="en-US" dirty="0"/>
          </a:p>
          <a:p>
            <a:r>
              <a:rPr lang="en-US" dirty="0"/>
              <a:t>Remaining issues: “Close” matches</a:t>
            </a:r>
          </a:p>
          <a:p>
            <a:r>
              <a:rPr lang="en-US" dirty="0">
                <a:sym typeface="Wingdings" panose="05000000000000000000" pitchFamily="2" charset="2"/>
              </a:rPr>
              <a:t> Matched with papers</a:t>
            </a:r>
          </a:p>
          <a:p>
            <a:r>
              <a:rPr lang="en-US" dirty="0">
                <a:sym typeface="Wingdings" panose="05000000000000000000" pitchFamily="2" charset="2"/>
              </a:rPr>
              <a:t> Also matched visually?</a:t>
            </a:r>
            <a:endParaRPr lang="pl-PL" dirty="0"/>
          </a:p>
        </p:txBody>
      </p:sp>
    </p:spTree>
    <p:extLst>
      <p:ext uri="{BB962C8B-B14F-4D97-AF65-F5344CB8AC3E}">
        <p14:creationId xmlns:p14="http://schemas.microsoft.com/office/powerpoint/2010/main" val="4011622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A20CA4-A680-CDAE-BD65-4913A5006F9A}"/>
              </a:ext>
            </a:extLst>
          </p:cNvPr>
          <p:cNvSpPr>
            <a:spLocks noGrp="1"/>
          </p:cNvSpPr>
          <p:nvPr>
            <p:ph type="title"/>
          </p:nvPr>
        </p:nvSpPr>
        <p:spPr/>
        <p:txBody>
          <a:bodyPr/>
          <a:lstStyle/>
          <a:p>
            <a:r>
              <a:rPr lang="en-US" dirty="0"/>
              <a:t>R output: Top-Cited papers</a:t>
            </a:r>
            <a:endParaRPr lang="pl-PL"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62616" y="876760"/>
            <a:ext cx="4585696" cy="3708289"/>
          </a:xfrm>
        </p:spPr>
      </p:pic>
      <p:sp>
        <p:nvSpPr>
          <p:cNvPr id="3" name="Rectangle 2">
            <a:extLst>
              <a:ext uri="{FF2B5EF4-FFF2-40B4-BE49-F238E27FC236}">
                <a16:creationId xmlns:a16="http://schemas.microsoft.com/office/drawing/2014/main" id="{96056A8A-8A61-C942-CBE9-6C75242438D2}"/>
              </a:ext>
            </a:extLst>
          </p:cNvPr>
          <p:cNvSpPr/>
          <p:nvPr/>
        </p:nvSpPr>
        <p:spPr>
          <a:xfrm>
            <a:off x="3415229" y="3602516"/>
            <a:ext cx="3316077" cy="26440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843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4B04D8-3133-F321-7F28-F3CA437E8B3C}"/>
              </a:ext>
            </a:extLst>
          </p:cNvPr>
          <p:cNvSpPr>
            <a:spLocks noGrp="1"/>
          </p:cNvSpPr>
          <p:nvPr>
            <p:ph type="title"/>
          </p:nvPr>
        </p:nvSpPr>
        <p:spPr/>
        <p:txBody>
          <a:bodyPr/>
          <a:lstStyle/>
          <a:p>
            <a:r>
              <a:rPr lang="en-US" dirty="0"/>
              <a:t>Example of Issue:</a:t>
            </a:r>
            <a:endParaRPr lang="pl-PL" dirty="0"/>
          </a:p>
        </p:txBody>
      </p:sp>
      <p:pic>
        <p:nvPicPr>
          <p:cNvPr id="4" name="Content Placeholder 3"/>
          <p:cNvPicPr>
            <a:picLocks noGrp="1" noChangeAspect="1"/>
          </p:cNvPicPr>
          <p:nvPr>
            <p:ph sz="half" idx="1"/>
          </p:nvPr>
        </p:nvPicPr>
        <p:blipFill>
          <a:blip r:embed="rId2"/>
          <a:stretch>
            <a:fillRect/>
          </a:stretch>
        </p:blipFill>
        <p:spPr>
          <a:xfrm>
            <a:off x="397184" y="1002429"/>
            <a:ext cx="7773988" cy="1042034"/>
          </a:xfrm>
          <a:prstGeom prst="rect">
            <a:avLst/>
          </a:prstGeom>
        </p:spPr>
      </p:pic>
      <p:pic>
        <p:nvPicPr>
          <p:cNvPr id="5" name="Picture 4"/>
          <p:cNvPicPr>
            <a:picLocks noChangeAspect="1"/>
          </p:cNvPicPr>
          <p:nvPr/>
        </p:nvPicPr>
        <p:blipFill>
          <a:blip r:embed="rId3"/>
          <a:stretch>
            <a:fillRect/>
          </a:stretch>
        </p:blipFill>
        <p:spPr>
          <a:xfrm>
            <a:off x="-34658" y="2178204"/>
            <a:ext cx="8637672" cy="1175947"/>
          </a:xfrm>
          <a:prstGeom prst="rect">
            <a:avLst/>
          </a:prstGeom>
        </p:spPr>
      </p:pic>
      <p:pic>
        <p:nvPicPr>
          <p:cNvPr id="6" name="Picture 5"/>
          <p:cNvPicPr>
            <a:picLocks noChangeAspect="1"/>
          </p:cNvPicPr>
          <p:nvPr/>
        </p:nvPicPr>
        <p:blipFill>
          <a:blip r:embed="rId4"/>
          <a:stretch>
            <a:fillRect/>
          </a:stretch>
        </p:blipFill>
        <p:spPr>
          <a:xfrm>
            <a:off x="-127047" y="3480458"/>
            <a:ext cx="9271047" cy="1113211"/>
          </a:xfrm>
          <a:prstGeom prst="rect">
            <a:avLst/>
          </a:prstGeom>
        </p:spPr>
      </p:pic>
    </p:spTree>
    <p:extLst>
      <p:ext uri="{BB962C8B-B14F-4D97-AF65-F5344CB8AC3E}">
        <p14:creationId xmlns:p14="http://schemas.microsoft.com/office/powerpoint/2010/main" val="1699249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4B04D8-3133-F321-7F28-F3CA437E8B3C}"/>
              </a:ext>
            </a:extLst>
          </p:cNvPr>
          <p:cNvSpPr>
            <a:spLocks noGrp="1"/>
          </p:cNvSpPr>
          <p:nvPr>
            <p:ph type="title"/>
          </p:nvPr>
        </p:nvSpPr>
        <p:spPr/>
        <p:txBody>
          <a:bodyPr/>
          <a:lstStyle/>
          <a:p>
            <a:r>
              <a:rPr lang="en-US" dirty="0"/>
              <a:t>R package: Not much better?</a:t>
            </a:r>
            <a:endParaRPr lang="pl-PL" dirty="0"/>
          </a:p>
        </p:txBody>
      </p:sp>
      <p:sp>
        <p:nvSpPr>
          <p:cNvPr id="3" name="Content Placeholder 2"/>
          <p:cNvSpPr>
            <a:spLocks noGrp="1"/>
          </p:cNvSpPr>
          <p:nvPr>
            <p:ph sz="half" idx="1"/>
          </p:nvPr>
        </p:nvSpPr>
        <p:spPr/>
        <p:txBody>
          <a:bodyPr/>
          <a:lstStyle/>
          <a:p>
            <a:r>
              <a:rPr lang="en-US" i="1" dirty="0" err="1"/>
              <a:t>bibliometrix</a:t>
            </a:r>
            <a:endParaRPr lang="en-US" i="1" dirty="0"/>
          </a:p>
        </p:txBody>
      </p:sp>
      <p:pic>
        <p:nvPicPr>
          <p:cNvPr id="7" name="Picture 6"/>
          <p:cNvPicPr>
            <a:picLocks noChangeAspect="1"/>
          </p:cNvPicPr>
          <p:nvPr/>
        </p:nvPicPr>
        <p:blipFill>
          <a:blip r:embed="rId2"/>
          <a:stretch>
            <a:fillRect/>
          </a:stretch>
        </p:blipFill>
        <p:spPr>
          <a:xfrm>
            <a:off x="2953627" y="938998"/>
            <a:ext cx="5035809" cy="4083260"/>
          </a:xfrm>
          <a:prstGeom prst="rect">
            <a:avLst/>
          </a:prstGeom>
        </p:spPr>
      </p:pic>
      <p:sp>
        <p:nvSpPr>
          <p:cNvPr id="4" name="Rectangle 3">
            <a:extLst>
              <a:ext uri="{FF2B5EF4-FFF2-40B4-BE49-F238E27FC236}">
                <a16:creationId xmlns:a16="http://schemas.microsoft.com/office/drawing/2014/main" id="{8BB83B16-3C9B-105F-721E-6FF0741B979E}"/>
              </a:ext>
            </a:extLst>
          </p:cNvPr>
          <p:cNvSpPr/>
          <p:nvPr/>
        </p:nvSpPr>
        <p:spPr>
          <a:xfrm>
            <a:off x="3415229" y="4260131"/>
            <a:ext cx="4574207" cy="6019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441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8FD8F67-5FDC-3814-7C2E-009949B01DC7}"/>
              </a:ext>
            </a:extLst>
          </p:cNvPr>
          <p:cNvSpPr>
            <a:spLocks noGrp="1"/>
          </p:cNvSpPr>
          <p:nvPr>
            <p:ph type="title"/>
          </p:nvPr>
        </p:nvSpPr>
        <p:spPr/>
        <p:txBody>
          <a:bodyPr/>
          <a:lstStyle/>
          <a:p>
            <a:r>
              <a:rPr lang="en-US" dirty="0"/>
              <a:t>Most-cited papers (1/2)</a:t>
            </a:r>
            <a:endParaRPr lang="pl-PL" dirty="0"/>
          </a:p>
        </p:txBody>
      </p:sp>
      <p:sp>
        <p:nvSpPr>
          <p:cNvPr id="3" name="Symbol zastępczy zawartości 2">
            <a:extLst>
              <a:ext uri="{FF2B5EF4-FFF2-40B4-BE49-F238E27FC236}">
                <a16:creationId xmlns:a16="http://schemas.microsoft.com/office/drawing/2014/main" id="{B481D922-6A74-9873-E550-B28D37A3A0F6}"/>
              </a:ext>
            </a:extLst>
          </p:cNvPr>
          <p:cNvSpPr>
            <a:spLocks noGrp="1"/>
          </p:cNvSpPr>
          <p:nvPr>
            <p:ph sz="half" idx="1"/>
          </p:nvPr>
        </p:nvSpPr>
        <p:spPr>
          <a:xfrm>
            <a:off x="412477" y="897371"/>
            <a:ext cx="7773417" cy="3667195"/>
          </a:xfrm>
        </p:spPr>
        <p:txBody>
          <a:bodyPr>
            <a:noAutofit/>
          </a:bodyPr>
          <a:lstStyle/>
          <a:p>
            <a:r>
              <a:rPr lang="en-US" sz="1200" dirty="0"/>
              <a:t>Barrett, M., Davidson, E., </a:t>
            </a:r>
            <a:r>
              <a:rPr lang="en-US" sz="1200" dirty="0" err="1"/>
              <a:t>Prabhu</a:t>
            </a:r>
            <a:r>
              <a:rPr lang="en-US" sz="1200" dirty="0"/>
              <a:t>, J., </a:t>
            </a:r>
            <a:r>
              <a:rPr lang="en-US" sz="1200" dirty="0" err="1"/>
              <a:t>Vargo</a:t>
            </a:r>
            <a:r>
              <a:rPr lang="en-US" sz="1200" dirty="0"/>
              <a:t>, S.L., Service innovation in the digital age: key contributions and future directions (2015) </a:t>
            </a:r>
            <a:r>
              <a:rPr lang="en-US" sz="1200" dirty="0" err="1"/>
              <a:t>Mis</a:t>
            </a:r>
            <a:r>
              <a:rPr lang="en-US" sz="1200" dirty="0"/>
              <a:t> Q., 39 (1), pp. 135-154. , [Article]</a:t>
            </a:r>
          </a:p>
          <a:p>
            <a:r>
              <a:rPr lang="en-US" sz="1200" dirty="0"/>
              <a:t>Braun, V., Clarke, V., Using thematic analysis in psychology (2006) </a:t>
            </a:r>
            <a:r>
              <a:rPr lang="en-US" sz="1200" dirty="0" err="1"/>
              <a:t>Qual</a:t>
            </a:r>
            <a:r>
              <a:rPr lang="en-US" sz="1200" dirty="0"/>
              <a:t> Res </a:t>
            </a:r>
            <a:r>
              <a:rPr lang="en-US" sz="1200" dirty="0" err="1"/>
              <a:t>Psychol</a:t>
            </a:r>
            <a:r>
              <a:rPr lang="en-US" sz="1200" dirty="0"/>
              <a:t>, 3, pp. 77-101</a:t>
            </a:r>
          </a:p>
          <a:p>
            <a:r>
              <a:rPr lang="en-US" sz="1200" dirty="0" err="1"/>
              <a:t>Eisenhardt</a:t>
            </a:r>
            <a:r>
              <a:rPr lang="en-US" sz="1200" dirty="0"/>
              <a:t>, K.M., Building theories from case study research (1989) Acad. </a:t>
            </a:r>
            <a:r>
              <a:rPr lang="en-US" sz="1200" dirty="0" err="1"/>
              <a:t>Manag</a:t>
            </a:r>
            <a:r>
              <a:rPr lang="en-US" sz="1200" dirty="0"/>
              <a:t>. Rev., 14 (4), pp. 532-550</a:t>
            </a:r>
          </a:p>
          <a:p>
            <a:r>
              <a:rPr lang="en-US" sz="1200" dirty="0" err="1"/>
              <a:t>Fichman</a:t>
            </a:r>
            <a:r>
              <a:rPr lang="en-US" sz="1200" dirty="0"/>
              <a:t>, R.G., Dos Santos, B.L., Zheng, Z., Digital innovation as a fundamental and powerful concept in the information systems curriculum (2014) MIS Q., 38 (2), pp. 329-343</a:t>
            </a:r>
          </a:p>
          <a:p>
            <a:r>
              <a:rPr lang="en-US" sz="1200" dirty="0"/>
              <a:t>Free, C., Phillips, G., Galli, L., Watson, L., Felix, L., Edwards, P., Patel, V., Haines, A., The effectiveness of mobile-health technology-based health </a:t>
            </a:r>
            <a:r>
              <a:rPr lang="en-US" sz="1200" dirty="0" err="1"/>
              <a:t>behaviour</a:t>
            </a:r>
            <a:r>
              <a:rPr lang="en-US" sz="1200" dirty="0"/>
              <a:t> change or disease management interventions for health care consumers: A systematic review (2013) </a:t>
            </a:r>
            <a:r>
              <a:rPr lang="en-US" sz="1200" dirty="0" err="1"/>
              <a:t>PLoS</a:t>
            </a:r>
            <a:r>
              <a:rPr lang="en-US" sz="1200" dirty="0"/>
              <a:t> Med, 10 (1). , https://doi.org/10.1371/journal.pmed.1001362</a:t>
            </a:r>
          </a:p>
          <a:p>
            <a:r>
              <a:rPr lang="en-US" sz="1200" dirty="0" err="1"/>
              <a:t>Greenhalgh</a:t>
            </a:r>
            <a:r>
              <a:rPr lang="en-US" sz="1200" dirty="0"/>
              <a:t>, T., Robert, G., Bate, P., Macfarlane, F., </a:t>
            </a:r>
            <a:r>
              <a:rPr lang="en-US" sz="1200" dirty="0" err="1"/>
              <a:t>Kyriakidou</a:t>
            </a:r>
            <a:r>
              <a:rPr lang="en-US" sz="1200" dirty="0"/>
              <a:t>, O., Diffusion of Innovations in Health Service </a:t>
            </a:r>
            <a:r>
              <a:rPr lang="en-US" sz="1200" dirty="0" err="1"/>
              <a:t>Organisations</a:t>
            </a:r>
            <a:r>
              <a:rPr lang="en-US" sz="1200" dirty="0"/>
              <a:t>: a Systematic Literature Review (2008), John Wiley &amp; Sons</a:t>
            </a:r>
          </a:p>
          <a:p>
            <a:r>
              <a:rPr lang="en-US" sz="1200" dirty="0" err="1"/>
              <a:t>Henfridsson</a:t>
            </a:r>
            <a:r>
              <a:rPr lang="en-US" sz="1200" dirty="0"/>
              <a:t>, O., </a:t>
            </a:r>
            <a:r>
              <a:rPr lang="en-US" sz="1200" dirty="0" err="1"/>
              <a:t>Bygstad</a:t>
            </a:r>
            <a:r>
              <a:rPr lang="en-US" sz="1200" dirty="0"/>
              <a:t>, B., The Generative Mechanisms of Digital Infrastructure Evolution (2013) Management Information Systems Quarterly, 37 (3), pp. 896-931</a:t>
            </a:r>
          </a:p>
          <a:p>
            <a:r>
              <a:rPr lang="en-US" sz="1200" dirty="0" err="1"/>
              <a:t>Nambisan</a:t>
            </a:r>
            <a:r>
              <a:rPr lang="en-US" sz="1200" dirty="0"/>
              <a:t>, S., Digital entrepreneurship: toward a digital technology perspective of entrepreneurship (2017) </a:t>
            </a:r>
            <a:r>
              <a:rPr lang="en-US" sz="1200" dirty="0" err="1"/>
              <a:t>Enterpren</a:t>
            </a:r>
            <a:r>
              <a:rPr lang="en-US" sz="1200" dirty="0"/>
              <a:t>. </a:t>
            </a:r>
            <a:r>
              <a:rPr lang="en-US" sz="1200" dirty="0" err="1"/>
              <a:t>Theor</a:t>
            </a:r>
            <a:r>
              <a:rPr lang="en-US" sz="1200" dirty="0"/>
              <a:t>. </a:t>
            </a:r>
            <a:r>
              <a:rPr lang="en-US" sz="1200" dirty="0" err="1"/>
              <a:t>Pract</a:t>
            </a:r>
            <a:r>
              <a:rPr lang="en-US" sz="1200" dirty="0"/>
              <a:t>., 41 (6), pp. 1029-1055</a:t>
            </a:r>
          </a:p>
          <a:p>
            <a:r>
              <a:rPr lang="en-US" sz="1200" dirty="0" err="1"/>
              <a:t>Nambisan</a:t>
            </a:r>
            <a:r>
              <a:rPr lang="en-US" sz="1200" dirty="0"/>
              <a:t>, S., </a:t>
            </a:r>
            <a:r>
              <a:rPr lang="en-US" sz="1200" dirty="0" err="1"/>
              <a:t>Lyytinen</a:t>
            </a:r>
            <a:r>
              <a:rPr lang="en-US" sz="1200" dirty="0"/>
              <a:t>, K., </a:t>
            </a:r>
            <a:r>
              <a:rPr lang="en-US" sz="1200" dirty="0" err="1"/>
              <a:t>Majchrzak</a:t>
            </a:r>
            <a:r>
              <a:rPr lang="en-US" sz="1200" dirty="0"/>
              <a:t>, A., Song, M., Digital innovation management: reinventing innovation management research in a digital world (2017) </a:t>
            </a:r>
            <a:r>
              <a:rPr lang="en-US" sz="1200" dirty="0" err="1"/>
              <a:t>Mis</a:t>
            </a:r>
            <a:r>
              <a:rPr lang="en-US" sz="1200" dirty="0"/>
              <a:t> Quarterly, 41 (1), pp. 223-238</a:t>
            </a:r>
          </a:p>
        </p:txBody>
      </p:sp>
    </p:spTree>
    <p:extLst>
      <p:ext uri="{BB962C8B-B14F-4D97-AF65-F5344CB8AC3E}">
        <p14:creationId xmlns:p14="http://schemas.microsoft.com/office/powerpoint/2010/main" val="1846455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8FD8F67-5FDC-3814-7C2E-009949B01DC7}"/>
              </a:ext>
            </a:extLst>
          </p:cNvPr>
          <p:cNvSpPr>
            <a:spLocks noGrp="1"/>
          </p:cNvSpPr>
          <p:nvPr>
            <p:ph type="title"/>
          </p:nvPr>
        </p:nvSpPr>
        <p:spPr/>
        <p:txBody>
          <a:bodyPr/>
          <a:lstStyle/>
          <a:p>
            <a:r>
              <a:rPr lang="en-US" dirty="0"/>
              <a:t>Most-cited papers (2/2)</a:t>
            </a:r>
            <a:endParaRPr lang="pl-PL" dirty="0"/>
          </a:p>
        </p:txBody>
      </p:sp>
      <p:sp>
        <p:nvSpPr>
          <p:cNvPr id="3" name="Symbol zastępczy zawartości 2">
            <a:extLst>
              <a:ext uri="{FF2B5EF4-FFF2-40B4-BE49-F238E27FC236}">
                <a16:creationId xmlns:a16="http://schemas.microsoft.com/office/drawing/2014/main" id="{B481D922-6A74-9873-E550-B28D37A3A0F6}"/>
              </a:ext>
            </a:extLst>
          </p:cNvPr>
          <p:cNvSpPr>
            <a:spLocks noGrp="1"/>
          </p:cNvSpPr>
          <p:nvPr>
            <p:ph sz="half" idx="1"/>
          </p:nvPr>
        </p:nvSpPr>
        <p:spPr>
          <a:xfrm>
            <a:off x="412477" y="897371"/>
            <a:ext cx="7773417" cy="3667195"/>
          </a:xfrm>
        </p:spPr>
        <p:txBody>
          <a:bodyPr>
            <a:noAutofit/>
          </a:bodyPr>
          <a:lstStyle/>
          <a:p>
            <a:r>
              <a:rPr lang="en-US" sz="1200" dirty="0" err="1"/>
              <a:t>Nylén</a:t>
            </a:r>
            <a:r>
              <a:rPr lang="en-US" sz="1200" dirty="0"/>
              <a:t>, D., </a:t>
            </a:r>
            <a:r>
              <a:rPr lang="en-US" sz="1200" dirty="0" err="1"/>
              <a:t>Holmström</a:t>
            </a:r>
            <a:r>
              <a:rPr lang="en-US" sz="1200" dirty="0"/>
              <a:t>, J., Digital innovation strategy: a framework for diagnosing and improving digital product and service innovation (2015) Business Horizons, 58 (1), pp. 57-67</a:t>
            </a:r>
          </a:p>
          <a:p>
            <a:r>
              <a:rPr lang="en-US" sz="1200" dirty="0" err="1"/>
              <a:t>Orlikowski</a:t>
            </a:r>
            <a:r>
              <a:rPr lang="en-US" sz="1200" dirty="0"/>
              <a:t>, W.J., Scott, S.V., </a:t>
            </a:r>
            <a:r>
              <a:rPr lang="en-US" sz="1200" dirty="0" err="1"/>
              <a:t>Sociomateriality</a:t>
            </a:r>
            <a:r>
              <a:rPr lang="en-US" sz="1200" dirty="0"/>
              <a:t>: Challenging the separation of technology, work and organization (2008) Acad. Management Ann., 2 (1), pp. 433-474</a:t>
            </a:r>
          </a:p>
          <a:p>
            <a:r>
              <a:rPr lang="en-US" sz="1200" dirty="0"/>
              <a:t>Rogers, E.M., (2003) Diffusion of Innovations, , Free Press, New York, NY, USA</a:t>
            </a:r>
          </a:p>
          <a:p>
            <a:r>
              <a:rPr lang="en-US" sz="1200" dirty="0" err="1"/>
              <a:t>Svahn</a:t>
            </a:r>
            <a:r>
              <a:rPr lang="en-US" sz="1200" dirty="0"/>
              <a:t>, F., </a:t>
            </a:r>
            <a:r>
              <a:rPr lang="en-US" sz="1200" dirty="0" err="1"/>
              <a:t>Mathiassen</a:t>
            </a:r>
            <a:r>
              <a:rPr lang="en-US" sz="1200" dirty="0"/>
              <a:t>, L., Lindgren, R., Embracing Digital Innovation in Incumbent Firms: How Volvo Cars Managed Competing Concerns (2017) Management Information Systems Quarterly, 41 (1), pp. 239-253</a:t>
            </a:r>
          </a:p>
          <a:p>
            <a:r>
              <a:rPr lang="en-US" sz="1200" dirty="0" err="1"/>
              <a:t>Venkatesh</a:t>
            </a:r>
            <a:r>
              <a:rPr lang="en-US" sz="1200" dirty="0"/>
              <a:t>, V., Morris, M.G., Davis, G.B., Davis, F.D., User acceptance of information technology: toward a unified view (2003) MIS Q, 27, pp. 425-478</a:t>
            </a:r>
          </a:p>
          <a:p>
            <a:r>
              <a:rPr lang="en-US" sz="1200" dirty="0"/>
              <a:t>Yin, R.K., (2009) Case study research: design and methods, 4th </a:t>
            </a:r>
            <a:r>
              <a:rPr lang="en-US" sz="1200" dirty="0" err="1"/>
              <a:t>edn</a:t>
            </a:r>
            <a:r>
              <a:rPr lang="en-US" sz="1200" dirty="0"/>
              <a:t>, , Sage, Los Angeles</a:t>
            </a:r>
          </a:p>
          <a:p>
            <a:r>
              <a:rPr lang="en-US" sz="1200" dirty="0" err="1"/>
              <a:t>Yoo</a:t>
            </a:r>
            <a:r>
              <a:rPr lang="en-US" sz="1200" dirty="0"/>
              <a:t>, Y., Boland, R.J., </a:t>
            </a:r>
            <a:r>
              <a:rPr lang="en-US" sz="1200" dirty="0" err="1"/>
              <a:t>Lyytinen</a:t>
            </a:r>
            <a:r>
              <a:rPr lang="en-US" sz="1200" dirty="0"/>
              <a:t>, K., </a:t>
            </a:r>
            <a:r>
              <a:rPr lang="en-US" sz="1200" dirty="0" err="1"/>
              <a:t>Majchrzak</a:t>
            </a:r>
            <a:r>
              <a:rPr lang="en-US" sz="1200" dirty="0"/>
              <a:t>, A., Organizing for innovation in the digitized world (2012) Organization Science, 23 (5), pp. 1398-1408</a:t>
            </a:r>
          </a:p>
          <a:p>
            <a:r>
              <a:rPr lang="en-US" sz="1200" dirty="0" err="1"/>
              <a:t>Yoo</a:t>
            </a:r>
            <a:r>
              <a:rPr lang="en-US" sz="1200" dirty="0"/>
              <a:t>, Y., Computing in everyday life: A call for research on experiential computing (2010) MIS Quarterly: Management Information Systems, 34, pp. 213-231. , (SPEC. 2)</a:t>
            </a:r>
          </a:p>
          <a:p>
            <a:r>
              <a:rPr lang="en-US" sz="1200" dirty="0" err="1"/>
              <a:t>Yoo</a:t>
            </a:r>
            <a:r>
              <a:rPr lang="en-US" sz="1200" dirty="0"/>
              <a:t>, Y., </a:t>
            </a:r>
            <a:r>
              <a:rPr lang="en-US" sz="1200" dirty="0" err="1"/>
              <a:t>Henfridsson</a:t>
            </a:r>
            <a:r>
              <a:rPr lang="en-US" sz="1200" dirty="0"/>
              <a:t>, O., </a:t>
            </a:r>
            <a:r>
              <a:rPr lang="en-US" sz="1200" dirty="0" err="1"/>
              <a:t>Lyytinen</a:t>
            </a:r>
            <a:r>
              <a:rPr lang="en-US" sz="1200" dirty="0"/>
              <a:t>, K., Research commentary-the new organizing logic of digital innovation: an agenda for information systems research (2010) Information Systems Research, 21 (4), pp. 724-735</a:t>
            </a:r>
          </a:p>
          <a:p>
            <a:r>
              <a:rPr lang="en-US" sz="1200" dirty="0" err="1"/>
              <a:t>Zawacki</a:t>
            </a:r>
            <a:r>
              <a:rPr lang="en-US" sz="1200" dirty="0"/>
              <a:t>-Richter, O., (2004) Support </a:t>
            </a:r>
            <a:r>
              <a:rPr lang="en-US" sz="1200" dirty="0" err="1"/>
              <a:t>im</a:t>
            </a:r>
            <a:r>
              <a:rPr lang="en-US" sz="1200" dirty="0"/>
              <a:t> Online </a:t>
            </a:r>
            <a:r>
              <a:rPr lang="en-US" sz="1200" dirty="0" err="1"/>
              <a:t>Studium</a:t>
            </a:r>
            <a:r>
              <a:rPr lang="en-US" sz="1200" dirty="0"/>
              <a:t>—Die </a:t>
            </a:r>
            <a:r>
              <a:rPr lang="en-US" sz="1200" dirty="0" err="1"/>
              <a:t>Entstehung</a:t>
            </a:r>
            <a:r>
              <a:rPr lang="en-US" sz="1200" dirty="0"/>
              <a:t> </a:t>
            </a:r>
            <a:r>
              <a:rPr lang="en-US" sz="1200" dirty="0" err="1"/>
              <a:t>eines</a:t>
            </a:r>
            <a:r>
              <a:rPr lang="en-US" sz="1200" dirty="0"/>
              <a:t> </a:t>
            </a:r>
            <a:r>
              <a:rPr lang="en-US" sz="1200" dirty="0" err="1"/>
              <a:t>neuen</a:t>
            </a:r>
            <a:r>
              <a:rPr lang="en-US" sz="1200" dirty="0"/>
              <a:t> </a:t>
            </a:r>
            <a:r>
              <a:rPr lang="en-US" sz="1200" dirty="0" err="1"/>
              <a:t>pädagogischen</a:t>
            </a:r>
            <a:r>
              <a:rPr lang="en-US" sz="1200" dirty="0"/>
              <a:t> </a:t>
            </a:r>
            <a:r>
              <a:rPr lang="en-US" sz="1200" dirty="0" err="1"/>
              <a:t>Aktivitätsfeldes</a:t>
            </a:r>
            <a:r>
              <a:rPr lang="en-US" sz="1200" dirty="0"/>
              <a:t> [Student support in online distance education], , Innsbruck, Austria, </a:t>
            </a:r>
            <a:r>
              <a:rPr lang="en-US" sz="1200" dirty="0" err="1"/>
              <a:t>StudienVerlag</a:t>
            </a:r>
            <a:endParaRPr lang="en-US" sz="1200" dirty="0"/>
          </a:p>
        </p:txBody>
      </p:sp>
    </p:spTree>
    <p:extLst>
      <p:ext uri="{BB962C8B-B14F-4D97-AF65-F5344CB8AC3E}">
        <p14:creationId xmlns:p14="http://schemas.microsoft.com/office/powerpoint/2010/main" val="4144211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BED9F63-D468-6194-E081-30BAEA938B22}"/>
              </a:ext>
            </a:extLst>
          </p:cNvPr>
          <p:cNvSpPr>
            <a:spLocks noGrp="1"/>
          </p:cNvSpPr>
          <p:nvPr>
            <p:ph type="title"/>
          </p:nvPr>
        </p:nvSpPr>
        <p:spPr/>
        <p:txBody>
          <a:bodyPr/>
          <a:lstStyle/>
          <a:p>
            <a:r>
              <a:rPr lang="en-US" dirty="0"/>
              <a:t>Major Cited Source:</a:t>
            </a:r>
            <a:endParaRPr lang="pl-PL" dirty="0"/>
          </a:p>
        </p:txBody>
      </p:sp>
      <p:sp>
        <p:nvSpPr>
          <p:cNvPr id="3" name="Symbol zastępczy zawartości 2">
            <a:extLst>
              <a:ext uri="{FF2B5EF4-FFF2-40B4-BE49-F238E27FC236}">
                <a16:creationId xmlns:a16="http://schemas.microsoft.com/office/drawing/2014/main" id="{3A1C7CD8-89F7-1EE8-978F-79FDAB34FAD3}"/>
              </a:ext>
            </a:extLst>
          </p:cNvPr>
          <p:cNvSpPr>
            <a:spLocks noGrp="1"/>
          </p:cNvSpPr>
          <p:nvPr>
            <p:ph sz="half" idx="1"/>
          </p:nvPr>
        </p:nvSpPr>
        <p:spPr/>
        <p:txBody>
          <a:bodyPr/>
          <a:lstStyle/>
          <a:p>
            <a:r>
              <a:rPr lang="en-US" sz="3000" b="1" i="1" dirty="0"/>
              <a:t>MIS Quarterly</a:t>
            </a:r>
          </a:p>
          <a:p>
            <a:r>
              <a:rPr lang="en-US" dirty="0"/>
              <a:t>Confirmed using R package</a:t>
            </a:r>
            <a:br>
              <a:rPr lang="en-US" dirty="0"/>
            </a:br>
            <a:r>
              <a:rPr lang="en-US" dirty="0"/>
              <a:t> </a:t>
            </a:r>
            <a:r>
              <a:rPr lang="en-US" i="1" dirty="0" err="1"/>
              <a:t>bibliometrix</a:t>
            </a:r>
            <a:endParaRPr lang="en-US" i="1" dirty="0"/>
          </a:p>
          <a:p>
            <a:endParaRPr lang="en-US" i="1" dirty="0"/>
          </a:p>
          <a:p>
            <a:endParaRPr lang="pl-PL" dirty="0"/>
          </a:p>
        </p:txBody>
      </p:sp>
      <p:pic>
        <p:nvPicPr>
          <p:cNvPr id="4" name="Picture 3"/>
          <p:cNvPicPr>
            <a:picLocks noChangeAspect="1"/>
          </p:cNvPicPr>
          <p:nvPr/>
        </p:nvPicPr>
        <p:blipFill>
          <a:blip r:embed="rId2"/>
          <a:stretch>
            <a:fillRect/>
          </a:stretch>
        </p:blipFill>
        <p:spPr>
          <a:xfrm>
            <a:off x="3996422" y="1354868"/>
            <a:ext cx="4972306" cy="3206915"/>
          </a:xfrm>
          <a:prstGeom prst="rect">
            <a:avLst/>
          </a:prstGeom>
        </p:spPr>
      </p:pic>
      <p:pic>
        <p:nvPicPr>
          <p:cNvPr id="5" name="Picture 4"/>
          <p:cNvPicPr>
            <a:picLocks noChangeAspect="1"/>
          </p:cNvPicPr>
          <p:nvPr/>
        </p:nvPicPr>
        <p:blipFill>
          <a:blip r:embed="rId3"/>
          <a:stretch>
            <a:fillRect/>
          </a:stretch>
        </p:blipFill>
        <p:spPr>
          <a:xfrm>
            <a:off x="60872" y="2429803"/>
            <a:ext cx="4214325" cy="1903244"/>
          </a:xfrm>
          <a:prstGeom prst="rect">
            <a:avLst/>
          </a:prstGeom>
          <a:ln w="12700">
            <a:solidFill>
              <a:srgbClr val="FF0000"/>
            </a:solidFill>
          </a:ln>
        </p:spPr>
      </p:pic>
    </p:spTree>
    <p:extLst>
      <p:ext uri="{BB962C8B-B14F-4D97-AF65-F5344CB8AC3E}">
        <p14:creationId xmlns:p14="http://schemas.microsoft.com/office/powerpoint/2010/main" val="2832947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BED9F63-D468-6194-E081-30BAEA938B22}"/>
              </a:ext>
            </a:extLst>
          </p:cNvPr>
          <p:cNvSpPr>
            <a:spLocks noGrp="1"/>
          </p:cNvSpPr>
          <p:nvPr>
            <p:ph type="title"/>
          </p:nvPr>
        </p:nvSpPr>
        <p:spPr/>
        <p:txBody>
          <a:bodyPr/>
          <a:lstStyle/>
          <a:p>
            <a:r>
              <a:rPr lang="en-US" dirty="0"/>
              <a:t>Co-citations</a:t>
            </a:r>
            <a:endParaRPr lang="pl-PL" dirty="0"/>
          </a:p>
        </p:txBody>
      </p:sp>
      <p:graphicFrame>
        <p:nvGraphicFramePr>
          <p:cNvPr id="7" name="Table 6">
            <a:extLst>
              <a:ext uri="{FF2B5EF4-FFF2-40B4-BE49-F238E27FC236}">
                <a16:creationId xmlns:a16="http://schemas.microsoft.com/office/drawing/2014/main" id="{074DF7FA-562A-3E21-4E0A-E52CA2647121}"/>
              </a:ext>
            </a:extLst>
          </p:cNvPr>
          <p:cNvGraphicFramePr>
            <a:graphicFrameLocks noGrp="1"/>
          </p:cNvGraphicFramePr>
          <p:nvPr/>
        </p:nvGraphicFramePr>
        <p:xfrm>
          <a:off x="929821" y="1037434"/>
          <a:ext cx="7744733" cy="3406770"/>
        </p:xfrm>
        <a:graphic>
          <a:graphicData uri="http://schemas.openxmlformats.org/drawingml/2006/table">
            <a:tbl>
              <a:tblPr/>
              <a:tblGrid>
                <a:gridCol w="7304274">
                  <a:extLst>
                    <a:ext uri="{9D8B030D-6E8A-4147-A177-3AD203B41FA5}">
                      <a16:colId xmlns:a16="http://schemas.microsoft.com/office/drawing/2014/main" val="2775336749"/>
                    </a:ext>
                  </a:extLst>
                </a:gridCol>
                <a:gridCol w="440459">
                  <a:extLst>
                    <a:ext uri="{9D8B030D-6E8A-4147-A177-3AD203B41FA5}">
                      <a16:colId xmlns:a16="http://schemas.microsoft.com/office/drawing/2014/main" val="768785315"/>
                    </a:ext>
                  </a:extLst>
                </a:gridCol>
              </a:tblGrid>
              <a:tr h="137643">
                <a:tc>
                  <a:txBody>
                    <a:bodyPr/>
                    <a:lstStyle/>
                    <a:p>
                      <a:pPr algn="l" fontAlgn="b"/>
                      <a:r>
                        <a:rPr lang="en-US" sz="800" b="0" i="0" u="none" strike="noStrike">
                          <a:solidFill>
                            <a:srgbClr val="000000"/>
                          </a:solidFill>
                          <a:effectLst/>
                          <a:latin typeface="Lucida Console" panose="020B0609040504020204" pitchFamily="49" charset="0"/>
                        </a:rPr>
                        <a:t>ARTICLE</a:t>
                      </a:r>
                    </a:p>
                  </a:txBody>
                  <a:tcPr marL="6882" marR="6882" marT="6882" marB="0" anchor="b">
                    <a:lnL>
                      <a:noFill/>
                    </a:lnL>
                    <a:lnR>
                      <a:noFill/>
                    </a:lnR>
                    <a:lnT>
                      <a:noFill/>
                    </a:lnT>
                    <a:lnB>
                      <a:noFill/>
                    </a:lnB>
                  </a:tcPr>
                </a:tc>
                <a:tc>
                  <a:txBody>
                    <a:bodyPr/>
                    <a:lstStyle/>
                    <a:p>
                      <a:pPr algn="l" fontAlgn="b"/>
                      <a:r>
                        <a:rPr lang="en-US" sz="800" b="0" i="0" u="none" strike="noStrike">
                          <a:solidFill>
                            <a:srgbClr val="000000"/>
                          </a:solidFill>
                          <a:effectLst/>
                          <a:latin typeface="Lucida Console" panose="020B0609040504020204" pitchFamily="49" charset="0"/>
                        </a:rPr>
                        <a:t>x</a:t>
                      </a:r>
                    </a:p>
                  </a:txBody>
                  <a:tcPr marL="6882" marR="6882" marT="6882" marB="0" anchor="b">
                    <a:lnL>
                      <a:noFill/>
                    </a:lnL>
                    <a:lnR>
                      <a:noFill/>
                    </a:lnR>
                    <a:lnT>
                      <a:noFill/>
                    </a:lnT>
                    <a:lnB>
                      <a:noFill/>
                    </a:lnB>
                  </a:tcPr>
                </a:tc>
                <a:extLst>
                  <a:ext uri="{0D108BD9-81ED-4DB2-BD59-A6C34878D82A}">
                    <a16:rowId xmlns:a16="http://schemas.microsoft.com/office/drawing/2014/main" val="3772559129"/>
                  </a:ext>
                </a:extLst>
              </a:tr>
              <a:tr h="249134">
                <a:tc>
                  <a:txBody>
                    <a:bodyPr/>
                    <a:lstStyle/>
                    <a:p>
                      <a:pPr algn="l" fontAlgn="b"/>
                      <a:r>
                        <a:rPr lang="en-US" sz="800" b="0" i="0" u="none" strike="noStrike">
                          <a:solidFill>
                            <a:srgbClr val="000000"/>
                          </a:solidFill>
                          <a:effectLst/>
                          <a:latin typeface="Lucida Console" panose="020B0609040504020204" pitchFamily="49" charset="0"/>
                        </a:rPr>
                        <a:t>NAMBISAN S. LYYTINEN K. MAJCHRZAK A. SONG M. DIGITAL INNOVATION MANAGEMENT: REINVENTING INNOVATION MANAGEMENT RESEARCH IN A DIGITAL WORLD (2017)</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19</a:t>
                      </a:r>
                    </a:p>
                  </a:txBody>
                  <a:tcPr marL="6882" marR="6882" marT="6882" marB="0" anchor="b">
                    <a:lnL>
                      <a:noFill/>
                    </a:lnL>
                    <a:lnR>
                      <a:noFill/>
                    </a:lnR>
                    <a:lnT>
                      <a:noFill/>
                    </a:lnT>
                    <a:lnB>
                      <a:noFill/>
                    </a:lnB>
                  </a:tcPr>
                </a:tc>
                <a:extLst>
                  <a:ext uri="{0D108BD9-81ED-4DB2-BD59-A6C34878D82A}">
                    <a16:rowId xmlns:a16="http://schemas.microsoft.com/office/drawing/2014/main" val="2181771879"/>
                  </a:ext>
                </a:extLst>
              </a:tr>
              <a:tr h="249134">
                <a:tc>
                  <a:txBody>
                    <a:bodyPr/>
                    <a:lstStyle/>
                    <a:p>
                      <a:pPr algn="l" fontAlgn="b"/>
                      <a:r>
                        <a:rPr lang="en-US" sz="800" b="0" i="0" u="none" strike="noStrike">
                          <a:solidFill>
                            <a:srgbClr val="000000"/>
                          </a:solidFill>
                          <a:effectLst/>
                          <a:latin typeface="Lucida Console" panose="020B0609040504020204" pitchFamily="49" charset="0"/>
                        </a:rPr>
                        <a:t>YOO Y. HENFRIDSSON O. LYYTINEN K. THE NEW ORGANIZING LOGIC OF DIGITAL INNOVATION: AN AGENDA FOR INFORMATION SYSTEMS RESEARCH (2010)</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17</a:t>
                      </a:r>
                    </a:p>
                  </a:txBody>
                  <a:tcPr marL="6882" marR="6882" marT="6882" marB="0" anchor="b">
                    <a:lnL>
                      <a:noFill/>
                    </a:lnL>
                    <a:lnR>
                      <a:noFill/>
                    </a:lnR>
                    <a:lnT>
                      <a:noFill/>
                    </a:lnT>
                    <a:lnB>
                      <a:noFill/>
                    </a:lnB>
                  </a:tcPr>
                </a:tc>
                <a:extLst>
                  <a:ext uri="{0D108BD9-81ED-4DB2-BD59-A6C34878D82A}">
                    <a16:rowId xmlns:a16="http://schemas.microsoft.com/office/drawing/2014/main" val="3739848704"/>
                  </a:ext>
                </a:extLst>
              </a:tr>
              <a:tr h="137643">
                <a:tc>
                  <a:txBody>
                    <a:bodyPr/>
                    <a:lstStyle/>
                    <a:p>
                      <a:pPr algn="l" fontAlgn="b"/>
                      <a:r>
                        <a:rPr lang="en-US" sz="800" b="0" i="0" u="none" strike="noStrike">
                          <a:solidFill>
                            <a:srgbClr val="000000"/>
                          </a:solidFill>
                          <a:effectLst/>
                          <a:latin typeface="Lucida Console" panose="020B0609040504020204" pitchFamily="49" charset="0"/>
                        </a:rPr>
                        <a:t>YOO Y. BOLAND R.J. LYYTINEN K. MAJCHRZAK A. ORGANIZING FOR INNOVATION IN THE DIGITIZED WORLD (2012)</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12</a:t>
                      </a:r>
                    </a:p>
                  </a:txBody>
                  <a:tcPr marL="6882" marR="6882" marT="6882" marB="0" anchor="b">
                    <a:lnL>
                      <a:noFill/>
                    </a:lnL>
                    <a:lnR>
                      <a:noFill/>
                    </a:lnR>
                    <a:lnT>
                      <a:noFill/>
                    </a:lnT>
                    <a:lnB>
                      <a:noFill/>
                    </a:lnB>
                  </a:tcPr>
                </a:tc>
                <a:extLst>
                  <a:ext uri="{0D108BD9-81ED-4DB2-BD59-A6C34878D82A}">
                    <a16:rowId xmlns:a16="http://schemas.microsoft.com/office/drawing/2014/main" val="997618548"/>
                  </a:ext>
                </a:extLst>
              </a:tr>
              <a:tr h="137643">
                <a:tc>
                  <a:txBody>
                    <a:bodyPr/>
                    <a:lstStyle/>
                    <a:p>
                      <a:pPr algn="l" fontAlgn="b"/>
                      <a:r>
                        <a:rPr lang="en-US" sz="800" b="0" i="0" u="none" strike="noStrike">
                          <a:solidFill>
                            <a:srgbClr val="000000"/>
                          </a:solidFill>
                          <a:effectLst/>
                          <a:latin typeface="Lucida Console" panose="020B0609040504020204" pitchFamily="49" charset="0"/>
                        </a:rPr>
                        <a:t>EISENHARDT K.M. BUILDING THEORIES FROM CASE STUDY RESEARCH (1989)</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10</a:t>
                      </a:r>
                    </a:p>
                  </a:txBody>
                  <a:tcPr marL="6882" marR="6882" marT="6882" marB="0" anchor="b">
                    <a:lnL>
                      <a:noFill/>
                    </a:lnL>
                    <a:lnR>
                      <a:noFill/>
                    </a:lnR>
                    <a:lnT>
                      <a:noFill/>
                    </a:lnT>
                    <a:lnB>
                      <a:noFill/>
                    </a:lnB>
                  </a:tcPr>
                </a:tc>
                <a:extLst>
                  <a:ext uri="{0D108BD9-81ED-4DB2-BD59-A6C34878D82A}">
                    <a16:rowId xmlns:a16="http://schemas.microsoft.com/office/drawing/2014/main" val="1415212800"/>
                  </a:ext>
                </a:extLst>
              </a:tr>
              <a:tr h="137643">
                <a:tc>
                  <a:txBody>
                    <a:bodyPr/>
                    <a:lstStyle/>
                    <a:p>
                      <a:pPr algn="l" fontAlgn="b"/>
                      <a:r>
                        <a:rPr lang="en-US" sz="800" b="0" i="0" u="none" strike="noStrike">
                          <a:solidFill>
                            <a:srgbClr val="000000"/>
                          </a:solidFill>
                          <a:effectLst/>
                          <a:latin typeface="Lucida Console" panose="020B0609040504020204" pitchFamily="49" charset="0"/>
                        </a:rPr>
                        <a:t>ROGERS E.M. (2003)</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10</a:t>
                      </a:r>
                    </a:p>
                  </a:txBody>
                  <a:tcPr marL="6882" marR="6882" marT="6882" marB="0" anchor="b">
                    <a:lnL>
                      <a:noFill/>
                    </a:lnL>
                    <a:lnR>
                      <a:noFill/>
                    </a:lnR>
                    <a:lnT>
                      <a:noFill/>
                    </a:lnT>
                    <a:lnB>
                      <a:noFill/>
                    </a:lnB>
                  </a:tcPr>
                </a:tc>
                <a:extLst>
                  <a:ext uri="{0D108BD9-81ED-4DB2-BD59-A6C34878D82A}">
                    <a16:rowId xmlns:a16="http://schemas.microsoft.com/office/drawing/2014/main" val="3813531680"/>
                  </a:ext>
                </a:extLst>
              </a:tr>
              <a:tr h="137643">
                <a:tc>
                  <a:txBody>
                    <a:bodyPr/>
                    <a:lstStyle/>
                    <a:p>
                      <a:pPr algn="l" fontAlgn="b"/>
                      <a:r>
                        <a:rPr lang="en-US" sz="800" b="0" i="0" u="none" strike="noStrike">
                          <a:solidFill>
                            <a:srgbClr val="000000"/>
                          </a:solidFill>
                          <a:effectLst/>
                          <a:latin typeface="Lucida Console" panose="020B0609040504020204" pitchFamily="49" charset="0"/>
                        </a:rPr>
                        <a:t>HENFRIDSSON O. BYGSTAD B. THE GENERATIVE MECHANISMS OF DIGITAL INFRASTRUCTURE EVOLUTION (2013)</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9</a:t>
                      </a:r>
                    </a:p>
                  </a:txBody>
                  <a:tcPr marL="6882" marR="6882" marT="6882" marB="0" anchor="b">
                    <a:lnL>
                      <a:noFill/>
                    </a:lnL>
                    <a:lnR>
                      <a:noFill/>
                    </a:lnR>
                    <a:lnT>
                      <a:noFill/>
                    </a:lnT>
                    <a:lnB>
                      <a:noFill/>
                    </a:lnB>
                  </a:tcPr>
                </a:tc>
                <a:extLst>
                  <a:ext uri="{0D108BD9-81ED-4DB2-BD59-A6C34878D82A}">
                    <a16:rowId xmlns:a16="http://schemas.microsoft.com/office/drawing/2014/main" val="2787811415"/>
                  </a:ext>
                </a:extLst>
              </a:tr>
              <a:tr h="249134">
                <a:tc>
                  <a:txBody>
                    <a:bodyPr/>
                    <a:lstStyle/>
                    <a:p>
                      <a:pPr algn="l" fontAlgn="b"/>
                      <a:r>
                        <a:rPr lang="en-US" sz="800" b="0" i="0" u="none" strike="noStrike">
                          <a:solidFill>
                            <a:srgbClr val="000000"/>
                          </a:solidFill>
                          <a:effectLst/>
                          <a:latin typeface="Lucida Console" panose="020B0609040504020204" pitchFamily="49" charset="0"/>
                        </a:rPr>
                        <a:t>FICHMAN R.G. DOS SANTOS B.L. ZHENG Z. DIGITAL INNOVATION AS A FUNDAMENTAL AND POWERFUL CONCEPT IN THE INFORMATION SYSTEMS CURRICULUM (2014)</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8</a:t>
                      </a:r>
                    </a:p>
                  </a:txBody>
                  <a:tcPr marL="6882" marR="6882" marT="6882" marB="0" anchor="b">
                    <a:lnL>
                      <a:noFill/>
                    </a:lnL>
                    <a:lnR>
                      <a:noFill/>
                    </a:lnR>
                    <a:lnT>
                      <a:noFill/>
                    </a:lnT>
                    <a:lnB>
                      <a:noFill/>
                    </a:lnB>
                  </a:tcPr>
                </a:tc>
                <a:extLst>
                  <a:ext uri="{0D108BD9-81ED-4DB2-BD59-A6C34878D82A}">
                    <a16:rowId xmlns:a16="http://schemas.microsoft.com/office/drawing/2014/main" val="3468619948"/>
                  </a:ext>
                </a:extLst>
              </a:tr>
              <a:tr h="137643">
                <a:tc>
                  <a:txBody>
                    <a:bodyPr/>
                    <a:lstStyle/>
                    <a:p>
                      <a:pPr algn="l" fontAlgn="b"/>
                      <a:r>
                        <a:rPr lang="en-US" sz="800" b="0" i="0" u="none" strike="noStrike">
                          <a:solidFill>
                            <a:srgbClr val="000000"/>
                          </a:solidFill>
                          <a:effectLst/>
                          <a:latin typeface="Lucida Console" panose="020B0609040504020204" pitchFamily="49" charset="0"/>
                        </a:rPr>
                        <a:t>NAMBISAN S. DIGITAL ENTREPRENEURSHIP: TOWARD A DIGITAL TECHNOLOGY PERSPECTIVE OF ENTREPRENEURSHIP (2017)</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8</a:t>
                      </a:r>
                    </a:p>
                  </a:txBody>
                  <a:tcPr marL="6882" marR="6882" marT="6882" marB="0" anchor="b">
                    <a:lnL>
                      <a:noFill/>
                    </a:lnL>
                    <a:lnR>
                      <a:noFill/>
                    </a:lnR>
                    <a:lnT>
                      <a:noFill/>
                    </a:lnT>
                    <a:lnB>
                      <a:noFill/>
                    </a:lnB>
                  </a:tcPr>
                </a:tc>
                <a:extLst>
                  <a:ext uri="{0D108BD9-81ED-4DB2-BD59-A6C34878D82A}">
                    <a16:rowId xmlns:a16="http://schemas.microsoft.com/office/drawing/2014/main" val="2072724081"/>
                  </a:ext>
                </a:extLst>
              </a:tr>
              <a:tr h="137643">
                <a:tc>
                  <a:txBody>
                    <a:bodyPr/>
                    <a:lstStyle/>
                    <a:p>
                      <a:pPr algn="l" fontAlgn="b"/>
                      <a:r>
                        <a:rPr lang="en-US" sz="800" b="0" i="0" u="none" strike="noStrike">
                          <a:solidFill>
                            <a:srgbClr val="000000"/>
                          </a:solidFill>
                          <a:effectLst/>
                          <a:latin typeface="Lucida Console" panose="020B0609040504020204" pitchFamily="49" charset="0"/>
                        </a:rPr>
                        <a:t>BRAUN V. CLARKE V. USING THEMATIC ANALYSIS IN PSYCHOLOGY (2006)</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7</a:t>
                      </a:r>
                    </a:p>
                  </a:txBody>
                  <a:tcPr marL="6882" marR="6882" marT="6882" marB="0" anchor="b">
                    <a:lnL>
                      <a:noFill/>
                    </a:lnL>
                    <a:lnR>
                      <a:noFill/>
                    </a:lnR>
                    <a:lnT>
                      <a:noFill/>
                    </a:lnT>
                    <a:lnB>
                      <a:noFill/>
                    </a:lnB>
                  </a:tcPr>
                </a:tc>
                <a:extLst>
                  <a:ext uri="{0D108BD9-81ED-4DB2-BD59-A6C34878D82A}">
                    <a16:rowId xmlns:a16="http://schemas.microsoft.com/office/drawing/2014/main" val="1657611339"/>
                  </a:ext>
                </a:extLst>
              </a:tr>
              <a:tr h="249134">
                <a:tc>
                  <a:txBody>
                    <a:bodyPr/>
                    <a:lstStyle/>
                    <a:p>
                      <a:pPr algn="l" fontAlgn="b"/>
                      <a:r>
                        <a:rPr lang="en-US" sz="800" b="0" i="0" u="none" strike="noStrike">
                          <a:solidFill>
                            <a:srgbClr val="000000"/>
                          </a:solidFill>
                          <a:effectLst/>
                          <a:latin typeface="Lucida Console" panose="020B0609040504020204" pitchFamily="49" charset="0"/>
                        </a:rPr>
                        <a:t>NYLÉN D. HOLMSTRÖM J. DIGITAL INNOVATION STRATEGY: A FRAMEWORK FOR DIAGNOSING AND IMPROVING DIGITAL PRODUCT AND SERVICE INNOVATION (2015)</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7</a:t>
                      </a:r>
                    </a:p>
                  </a:txBody>
                  <a:tcPr marL="6882" marR="6882" marT="6882" marB="0" anchor="b">
                    <a:lnL>
                      <a:noFill/>
                    </a:lnL>
                    <a:lnR>
                      <a:noFill/>
                    </a:lnR>
                    <a:lnT>
                      <a:noFill/>
                    </a:lnT>
                    <a:lnB>
                      <a:noFill/>
                    </a:lnB>
                  </a:tcPr>
                </a:tc>
                <a:extLst>
                  <a:ext uri="{0D108BD9-81ED-4DB2-BD59-A6C34878D82A}">
                    <a16:rowId xmlns:a16="http://schemas.microsoft.com/office/drawing/2014/main" val="2974535841"/>
                  </a:ext>
                </a:extLst>
              </a:tr>
              <a:tr h="249134">
                <a:tc>
                  <a:txBody>
                    <a:bodyPr/>
                    <a:lstStyle/>
                    <a:p>
                      <a:pPr algn="l" fontAlgn="b"/>
                      <a:r>
                        <a:rPr lang="en-US" sz="800" b="0" i="0" u="none" strike="noStrike">
                          <a:solidFill>
                            <a:srgbClr val="000000"/>
                          </a:solidFill>
                          <a:effectLst/>
                          <a:latin typeface="Lucida Console" panose="020B0609040504020204" pitchFamily="49" charset="0"/>
                        </a:rPr>
                        <a:t>SVAHN F. MATHIASSEN L. LINDGREN R. EMBRACING DIGITAL INNOVATION IN INCUMBENT FIRMS: HOW VOLVO CARS MANAGED COMPETING CONCERNS (2017)</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7</a:t>
                      </a:r>
                    </a:p>
                  </a:txBody>
                  <a:tcPr marL="6882" marR="6882" marT="6882" marB="0" anchor="b">
                    <a:lnL>
                      <a:noFill/>
                    </a:lnL>
                    <a:lnR>
                      <a:noFill/>
                    </a:lnR>
                    <a:lnT>
                      <a:noFill/>
                    </a:lnT>
                    <a:lnB>
                      <a:noFill/>
                    </a:lnB>
                  </a:tcPr>
                </a:tc>
                <a:extLst>
                  <a:ext uri="{0D108BD9-81ED-4DB2-BD59-A6C34878D82A}">
                    <a16:rowId xmlns:a16="http://schemas.microsoft.com/office/drawing/2014/main" val="660776873"/>
                  </a:ext>
                </a:extLst>
              </a:tr>
              <a:tr h="137643">
                <a:tc>
                  <a:txBody>
                    <a:bodyPr/>
                    <a:lstStyle/>
                    <a:p>
                      <a:pPr algn="l" fontAlgn="b"/>
                      <a:r>
                        <a:rPr lang="en-US" sz="800" b="0" i="0" u="none" strike="noStrike">
                          <a:solidFill>
                            <a:srgbClr val="000000"/>
                          </a:solidFill>
                          <a:effectLst/>
                          <a:latin typeface="Lucida Console" panose="020B0609040504020204" pitchFamily="49" charset="0"/>
                        </a:rPr>
                        <a:t>YOO Y. COMPUTING IN EVERYDAY LIFE: A CALL FOR RESEARCH ON EXPERIENTIAL COMPUTING (2010)</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7</a:t>
                      </a:r>
                    </a:p>
                  </a:txBody>
                  <a:tcPr marL="6882" marR="6882" marT="6882" marB="0" anchor="b">
                    <a:lnL>
                      <a:noFill/>
                    </a:lnL>
                    <a:lnR>
                      <a:noFill/>
                    </a:lnR>
                    <a:lnT>
                      <a:noFill/>
                    </a:lnT>
                    <a:lnB>
                      <a:noFill/>
                    </a:lnB>
                  </a:tcPr>
                </a:tc>
                <a:extLst>
                  <a:ext uri="{0D108BD9-81ED-4DB2-BD59-A6C34878D82A}">
                    <a16:rowId xmlns:a16="http://schemas.microsoft.com/office/drawing/2014/main" val="4098271448"/>
                  </a:ext>
                </a:extLst>
              </a:tr>
              <a:tr h="137643">
                <a:tc>
                  <a:txBody>
                    <a:bodyPr/>
                    <a:lstStyle/>
                    <a:p>
                      <a:pPr algn="l" fontAlgn="b"/>
                      <a:r>
                        <a:rPr lang="en-US" sz="800" b="0" i="0" u="none" strike="noStrike">
                          <a:solidFill>
                            <a:srgbClr val="000000"/>
                          </a:solidFill>
                          <a:effectLst/>
                          <a:latin typeface="Lucida Console" panose="020B0609040504020204" pitchFamily="49" charset="0"/>
                        </a:rPr>
                        <a:t>DONG J.Q. WU W. BUSINESS VALUE OF SOCIAL MEDIA TECHNOLOGIES: EVIDENCE FROM ONLINE USER INNOVATION COMMUNITIES (2015)</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6</a:t>
                      </a:r>
                    </a:p>
                  </a:txBody>
                  <a:tcPr marL="6882" marR="6882" marT="6882" marB="0" anchor="b">
                    <a:lnL>
                      <a:noFill/>
                    </a:lnL>
                    <a:lnR>
                      <a:noFill/>
                    </a:lnR>
                    <a:lnT>
                      <a:noFill/>
                    </a:lnT>
                    <a:lnB>
                      <a:noFill/>
                    </a:lnB>
                  </a:tcPr>
                </a:tc>
                <a:extLst>
                  <a:ext uri="{0D108BD9-81ED-4DB2-BD59-A6C34878D82A}">
                    <a16:rowId xmlns:a16="http://schemas.microsoft.com/office/drawing/2014/main" val="3445797409"/>
                  </a:ext>
                </a:extLst>
              </a:tr>
              <a:tr h="137643">
                <a:tc>
                  <a:txBody>
                    <a:bodyPr/>
                    <a:lstStyle/>
                    <a:p>
                      <a:pPr algn="l" fontAlgn="b"/>
                      <a:r>
                        <a:rPr lang="en-US" sz="800" b="0" i="0" u="none" strike="noStrike">
                          <a:solidFill>
                            <a:srgbClr val="000000"/>
                          </a:solidFill>
                          <a:effectLst/>
                          <a:latin typeface="Lucida Console" panose="020B0609040504020204" pitchFamily="49" charset="0"/>
                        </a:rPr>
                        <a:t>KOHLI R. MELVILLE N.P. DIGITAL INNOVATION: A REVIEW AND SYNTHESIS (2019)</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6</a:t>
                      </a:r>
                    </a:p>
                  </a:txBody>
                  <a:tcPr marL="6882" marR="6882" marT="6882" marB="0" anchor="b">
                    <a:lnL>
                      <a:noFill/>
                    </a:lnL>
                    <a:lnR>
                      <a:noFill/>
                    </a:lnR>
                    <a:lnT>
                      <a:noFill/>
                    </a:lnT>
                    <a:lnB>
                      <a:noFill/>
                    </a:lnB>
                  </a:tcPr>
                </a:tc>
                <a:extLst>
                  <a:ext uri="{0D108BD9-81ED-4DB2-BD59-A6C34878D82A}">
                    <a16:rowId xmlns:a16="http://schemas.microsoft.com/office/drawing/2014/main" val="97416350"/>
                  </a:ext>
                </a:extLst>
              </a:tr>
              <a:tr h="137643">
                <a:tc>
                  <a:txBody>
                    <a:bodyPr/>
                    <a:lstStyle/>
                    <a:p>
                      <a:pPr algn="l" fontAlgn="b"/>
                      <a:r>
                        <a:rPr lang="en-US" sz="800" b="0" i="0" u="none" strike="noStrike">
                          <a:solidFill>
                            <a:srgbClr val="000000"/>
                          </a:solidFill>
                          <a:effectLst/>
                          <a:latin typeface="Lucida Console" panose="020B0609040504020204" pitchFamily="49" charset="0"/>
                        </a:rPr>
                        <a:t>LANGLEY A. STRATEGIES FOR THEORIZING FROM PROCESS DATA (1999)</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6</a:t>
                      </a:r>
                    </a:p>
                  </a:txBody>
                  <a:tcPr marL="6882" marR="6882" marT="6882" marB="0" anchor="b">
                    <a:lnL>
                      <a:noFill/>
                    </a:lnL>
                    <a:lnR>
                      <a:noFill/>
                    </a:lnR>
                    <a:lnT>
                      <a:noFill/>
                    </a:lnT>
                    <a:lnB>
                      <a:noFill/>
                    </a:lnB>
                  </a:tcPr>
                </a:tc>
                <a:extLst>
                  <a:ext uri="{0D108BD9-81ED-4DB2-BD59-A6C34878D82A}">
                    <a16:rowId xmlns:a16="http://schemas.microsoft.com/office/drawing/2014/main" val="496347679"/>
                  </a:ext>
                </a:extLst>
              </a:tr>
              <a:tr h="137643">
                <a:tc>
                  <a:txBody>
                    <a:bodyPr/>
                    <a:lstStyle/>
                    <a:p>
                      <a:pPr algn="l" fontAlgn="b"/>
                      <a:r>
                        <a:rPr lang="en-US" sz="800" b="0" i="0" u="none" strike="noStrike">
                          <a:solidFill>
                            <a:srgbClr val="000000"/>
                          </a:solidFill>
                          <a:effectLst/>
                          <a:latin typeface="Lucida Console" panose="020B0609040504020204" pitchFamily="49" charset="0"/>
                        </a:rPr>
                        <a:t>LUSCH R.F. NAMBISAN S. SERVICE INNOVATION: A SERVICE-DOMINANT LOGIC PERSPECTIVE (2015)</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6</a:t>
                      </a:r>
                    </a:p>
                  </a:txBody>
                  <a:tcPr marL="6882" marR="6882" marT="6882" marB="0" anchor="b">
                    <a:lnL>
                      <a:noFill/>
                    </a:lnL>
                    <a:lnR>
                      <a:noFill/>
                    </a:lnR>
                    <a:lnT>
                      <a:noFill/>
                    </a:lnT>
                    <a:lnB>
                      <a:noFill/>
                    </a:lnB>
                  </a:tcPr>
                </a:tc>
                <a:extLst>
                  <a:ext uri="{0D108BD9-81ED-4DB2-BD59-A6C34878D82A}">
                    <a16:rowId xmlns:a16="http://schemas.microsoft.com/office/drawing/2014/main" val="3676705437"/>
                  </a:ext>
                </a:extLst>
              </a:tr>
              <a:tr h="249134">
                <a:tc>
                  <a:txBody>
                    <a:bodyPr/>
                    <a:lstStyle/>
                    <a:p>
                      <a:pPr algn="l" fontAlgn="b"/>
                      <a:r>
                        <a:rPr lang="en-US" sz="800" b="0" i="0" u="none" strike="noStrike">
                          <a:solidFill>
                            <a:srgbClr val="000000"/>
                          </a:solidFill>
                          <a:effectLst/>
                          <a:latin typeface="Lucida Console" panose="020B0609040504020204" pitchFamily="49" charset="0"/>
                        </a:rPr>
                        <a:t>YOO Y. HENFRIDSSON O. LYYTINEN K. RESEARCH COMMENTARY-THE NEW ORGANIZING LOGIC OF DIGITAL INNOVATION: AN AGENDA FOR INFORMATION SYSTEMS RESEARCH (2010)</a:t>
                      </a:r>
                    </a:p>
                  </a:txBody>
                  <a:tcPr marL="6882" marR="6882" marT="6882" marB="0" anchor="b">
                    <a:lnL>
                      <a:noFill/>
                    </a:lnL>
                    <a:lnR>
                      <a:noFill/>
                    </a:lnR>
                    <a:lnT>
                      <a:noFill/>
                    </a:lnT>
                    <a:lnB>
                      <a:noFill/>
                    </a:lnB>
                  </a:tcPr>
                </a:tc>
                <a:tc>
                  <a:txBody>
                    <a:bodyPr/>
                    <a:lstStyle/>
                    <a:p>
                      <a:pPr algn="r" fontAlgn="b"/>
                      <a:r>
                        <a:rPr lang="en-US" sz="800" b="0" i="0" u="none" strike="noStrike">
                          <a:solidFill>
                            <a:srgbClr val="000000"/>
                          </a:solidFill>
                          <a:effectLst/>
                          <a:latin typeface="Lucida Console" panose="020B0609040504020204" pitchFamily="49" charset="0"/>
                        </a:rPr>
                        <a:t>6</a:t>
                      </a:r>
                    </a:p>
                  </a:txBody>
                  <a:tcPr marL="6882" marR="6882" marT="6882" marB="0" anchor="b">
                    <a:lnL>
                      <a:noFill/>
                    </a:lnL>
                    <a:lnR>
                      <a:noFill/>
                    </a:lnR>
                    <a:lnT>
                      <a:noFill/>
                    </a:lnT>
                    <a:lnB>
                      <a:noFill/>
                    </a:lnB>
                  </a:tcPr>
                </a:tc>
                <a:extLst>
                  <a:ext uri="{0D108BD9-81ED-4DB2-BD59-A6C34878D82A}">
                    <a16:rowId xmlns:a16="http://schemas.microsoft.com/office/drawing/2014/main" val="1733616983"/>
                  </a:ext>
                </a:extLst>
              </a:tr>
              <a:tr h="249134">
                <a:tc>
                  <a:txBody>
                    <a:bodyPr/>
                    <a:lstStyle/>
                    <a:p>
                      <a:pPr algn="l" fontAlgn="b"/>
                      <a:r>
                        <a:rPr lang="en-US" sz="800" b="0" i="0" u="none" strike="noStrike">
                          <a:solidFill>
                            <a:srgbClr val="000000"/>
                          </a:solidFill>
                          <a:effectLst/>
                          <a:latin typeface="Lucida Console" panose="020B0609040504020204" pitchFamily="49" charset="0"/>
                        </a:rPr>
                        <a:t>ADNER R. KAPOOR R. VALUE CREATION IN INNOVATION ECOSYSTEMS: HOW THE STRUCTURE OF TECHNOLOGICAL INTERDEPENDENCE AFFECTS FIRM PERFORMANCE IN NEW TECHNOLOGY GENERATIONS (2010)</a:t>
                      </a:r>
                    </a:p>
                  </a:txBody>
                  <a:tcPr marL="6882" marR="6882" marT="6882" marB="0" anchor="b">
                    <a:lnL>
                      <a:noFill/>
                    </a:lnL>
                    <a:lnR>
                      <a:noFill/>
                    </a:lnR>
                    <a:lnT>
                      <a:noFill/>
                    </a:lnT>
                    <a:lnB>
                      <a:noFill/>
                    </a:lnB>
                  </a:tcPr>
                </a:tc>
                <a:tc>
                  <a:txBody>
                    <a:bodyPr/>
                    <a:lstStyle/>
                    <a:p>
                      <a:pPr algn="r" fontAlgn="b"/>
                      <a:r>
                        <a:rPr lang="en-US" sz="800" b="0" i="0" u="none" strike="noStrike" dirty="0">
                          <a:solidFill>
                            <a:srgbClr val="000000"/>
                          </a:solidFill>
                          <a:effectLst/>
                          <a:latin typeface="Lucida Console" panose="020B0609040504020204" pitchFamily="49" charset="0"/>
                        </a:rPr>
                        <a:t>5</a:t>
                      </a:r>
                    </a:p>
                  </a:txBody>
                  <a:tcPr marL="6882" marR="6882" marT="6882" marB="0" anchor="b">
                    <a:lnL>
                      <a:noFill/>
                    </a:lnL>
                    <a:lnR>
                      <a:noFill/>
                    </a:lnR>
                    <a:lnT>
                      <a:noFill/>
                    </a:lnT>
                    <a:lnB>
                      <a:noFill/>
                    </a:lnB>
                  </a:tcPr>
                </a:tc>
                <a:extLst>
                  <a:ext uri="{0D108BD9-81ED-4DB2-BD59-A6C34878D82A}">
                    <a16:rowId xmlns:a16="http://schemas.microsoft.com/office/drawing/2014/main" val="2135148382"/>
                  </a:ext>
                </a:extLst>
              </a:tr>
            </a:tbl>
          </a:graphicData>
        </a:graphic>
      </p:graphicFrame>
    </p:spTree>
    <p:extLst>
      <p:ext uri="{BB962C8B-B14F-4D97-AF65-F5344CB8AC3E}">
        <p14:creationId xmlns:p14="http://schemas.microsoft.com/office/powerpoint/2010/main" val="2527324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BED9F63-D468-6194-E081-30BAEA938B22}"/>
              </a:ext>
            </a:extLst>
          </p:cNvPr>
          <p:cNvSpPr>
            <a:spLocks noGrp="1"/>
          </p:cNvSpPr>
          <p:nvPr>
            <p:ph type="title"/>
          </p:nvPr>
        </p:nvSpPr>
        <p:spPr/>
        <p:txBody>
          <a:bodyPr/>
          <a:lstStyle/>
          <a:p>
            <a:r>
              <a:rPr lang="pl-PL" dirty="0" err="1"/>
              <a:t>Limitations</a:t>
            </a:r>
            <a:endParaRPr lang="pl-PL" dirty="0"/>
          </a:p>
        </p:txBody>
      </p:sp>
      <p:sp>
        <p:nvSpPr>
          <p:cNvPr id="3" name="Symbol zastępczy zawartości 2">
            <a:extLst>
              <a:ext uri="{FF2B5EF4-FFF2-40B4-BE49-F238E27FC236}">
                <a16:creationId xmlns:a16="http://schemas.microsoft.com/office/drawing/2014/main" id="{3A1C7CD8-89F7-1EE8-978F-79FDAB34FAD3}"/>
              </a:ext>
            </a:extLst>
          </p:cNvPr>
          <p:cNvSpPr>
            <a:spLocks noGrp="1"/>
          </p:cNvSpPr>
          <p:nvPr>
            <p:ph sz="half" idx="1"/>
          </p:nvPr>
        </p:nvSpPr>
        <p:spPr/>
        <p:txBody>
          <a:bodyPr/>
          <a:lstStyle/>
          <a:p>
            <a:r>
              <a:rPr lang="en-US" dirty="0"/>
              <a:t>May need to refine search terms</a:t>
            </a:r>
          </a:p>
          <a:p>
            <a:r>
              <a:rPr lang="en-US" dirty="0"/>
              <a:t>Check for inconsistencies in spelling, etc.</a:t>
            </a:r>
          </a:p>
          <a:p>
            <a:r>
              <a:rPr lang="en-US" dirty="0"/>
              <a:t>No mechanism, just </a:t>
            </a:r>
            <a:r>
              <a:rPr lang="en-US" dirty="0" err="1" smtClean="0"/>
              <a:t>taxononomy</a:t>
            </a:r>
            <a:r>
              <a:rPr lang="en-US" dirty="0" smtClean="0"/>
              <a:t>: Expand mathematical methods?</a:t>
            </a:r>
          </a:p>
          <a:p>
            <a:r>
              <a:rPr lang="en-US" dirty="0" smtClean="0"/>
              <a:t>Can use more advanced methods for “distance” between terms, for example</a:t>
            </a:r>
          </a:p>
          <a:p>
            <a:endParaRPr lang="pl-PL" dirty="0"/>
          </a:p>
        </p:txBody>
      </p:sp>
    </p:spTree>
    <p:extLst>
      <p:ext uri="{BB962C8B-B14F-4D97-AF65-F5344CB8AC3E}">
        <p14:creationId xmlns:p14="http://schemas.microsoft.com/office/powerpoint/2010/main" val="863450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2458C5-91E2-B1A5-0BCE-E0BDEB927838}"/>
              </a:ext>
            </a:extLst>
          </p:cNvPr>
          <p:cNvSpPr>
            <a:spLocks noGrp="1"/>
          </p:cNvSpPr>
          <p:nvPr>
            <p:ph type="title"/>
          </p:nvPr>
        </p:nvSpPr>
        <p:spPr/>
        <p:txBody>
          <a:bodyPr/>
          <a:lstStyle/>
          <a:p>
            <a:r>
              <a:rPr lang="en-US" dirty="0" smtClean="0"/>
              <a:t>Discussion and </a:t>
            </a:r>
            <a:r>
              <a:rPr lang="pl-PL" dirty="0" smtClean="0"/>
              <a:t>Conclusions</a:t>
            </a:r>
            <a:endParaRPr lang="pl-PL" dirty="0"/>
          </a:p>
        </p:txBody>
      </p:sp>
      <p:sp>
        <p:nvSpPr>
          <p:cNvPr id="3" name="Symbol zastępczy zawartości 2">
            <a:extLst>
              <a:ext uri="{FF2B5EF4-FFF2-40B4-BE49-F238E27FC236}">
                <a16:creationId xmlns:a16="http://schemas.microsoft.com/office/drawing/2014/main" id="{6B2039F6-68E3-F24D-1755-0FB19A8332BC}"/>
              </a:ext>
            </a:extLst>
          </p:cNvPr>
          <p:cNvSpPr>
            <a:spLocks noGrp="1"/>
          </p:cNvSpPr>
          <p:nvPr>
            <p:ph sz="half" idx="1"/>
          </p:nvPr>
        </p:nvSpPr>
        <p:spPr/>
        <p:txBody>
          <a:bodyPr>
            <a:normAutofit/>
          </a:bodyPr>
          <a:lstStyle/>
          <a:p>
            <a:r>
              <a:rPr lang="en-US" dirty="0"/>
              <a:t>435 papers found on “digital innovation” in Scopus </a:t>
            </a:r>
          </a:p>
          <a:p>
            <a:pPr>
              <a:lnSpc>
                <a:spcPct val="120000"/>
              </a:lnSpc>
              <a:spcAft>
                <a:spcPts val="1200"/>
              </a:spcAft>
            </a:pPr>
            <a:r>
              <a:rPr lang="en-US" dirty="0"/>
              <a:t>Six </a:t>
            </a:r>
            <a:r>
              <a:rPr lang="en-US" b="1" dirty="0"/>
              <a:t>conceptual clusters </a:t>
            </a:r>
            <a:r>
              <a:rPr lang="en-US" dirty="0"/>
              <a:t>discovered: </a:t>
            </a:r>
            <a:r>
              <a:rPr lang="en-US" b="1" dirty="0">
                <a:solidFill>
                  <a:srgbClr val="FF0000"/>
                </a:solidFill>
              </a:rPr>
              <a:t>mental health; </a:t>
            </a:r>
            <a:r>
              <a:rPr lang="en-US" b="1" dirty="0">
                <a:solidFill>
                  <a:srgbClr val="00B050"/>
                </a:solidFill>
              </a:rPr>
              <a:t>the COVID-19 pandemic</a:t>
            </a:r>
            <a:r>
              <a:rPr lang="pl-PL" b="1" dirty="0">
                <a:solidFill>
                  <a:srgbClr val="00B050"/>
                </a:solidFill>
              </a:rPr>
              <a:t>;</a:t>
            </a:r>
            <a:r>
              <a:rPr lang="en-US" b="1" dirty="0">
                <a:solidFill>
                  <a:srgbClr val="00B050"/>
                </a:solidFill>
              </a:rPr>
              <a:t> </a:t>
            </a:r>
            <a:r>
              <a:rPr lang="en-US" b="1" dirty="0">
                <a:solidFill>
                  <a:srgbClr val="0070C0"/>
                </a:solidFill>
              </a:rPr>
              <a:t>resilience</a:t>
            </a:r>
            <a:r>
              <a:rPr lang="pl-PL" b="1" dirty="0">
                <a:solidFill>
                  <a:srgbClr val="0070C0"/>
                </a:solidFill>
              </a:rPr>
              <a:t>;</a:t>
            </a:r>
            <a:r>
              <a:rPr lang="en-US" b="1" dirty="0">
                <a:solidFill>
                  <a:srgbClr val="0070C0"/>
                </a:solidFill>
              </a:rPr>
              <a:t> </a:t>
            </a:r>
            <a:r>
              <a:rPr lang="en-US" b="1" dirty="0">
                <a:solidFill>
                  <a:srgbClr val="CCCC00"/>
                </a:solidFill>
              </a:rPr>
              <a:t>higher education</a:t>
            </a:r>
            <a:r>
              <a:rPr lang="pl-PL" b="1" dirty="0">
                <a:solidFill>
                  <a:srgbClr val="CCCC00"/>
                </a:solidFill>
              </a:rPr>
              <a:t>;</a:t>
            </a:r>
            <a:r>
              <a:rPr lang="en-US" b="1" dirty="0">
                <a:solidFill>
                  <a:srgbClr val="CCCC00"/>
                </a:solidFill>
              </a:rPr>
              <a:t> </a:t>
            </a:r>
            <a:r>
              <a:rPr lang="en-US" b="1" dirty="0">
                <a:solidFill>
                  <a:srgbClr val="7030A0"/>
                </a:solidFill>
              </a:rPr>
              <a:t>e- health and sustainability; and the </a:t>
            </a:r>
            <a:r>
              <a:rPr lang="en-US" b="1" dirty="0">
                <a:solidFill>
                  <a:srgbClr val="00B0F0"/>
                </a:solidFill>
              </a:rPr>
              <a:t>innovation ecosystem</a:t>
            </a:r>
            <a:r>
              <a:rPr lang="pl-PL" b="1" dirty="0">
                <a:solidFill>
                  <a:srgbClr val="00B0F0"/>
                </a:solidFill>
              </a:rPr>
              <a:t>;</a:t>
            </a:r>
            <a:endParaRPr lang="en-US" b="1" dirty="0">
              <a:solidFill>
                <a:srgbClr val="00B0F0"/>
              </a:solidFill>
            </a:endParaRPr>
          </a:p>
          <a:p>
            <a:pPr>
              <a:lnSpc>
                <a:spcPct val="120000"/>
              </a:lnSpc>
              <a:spcAft>
                <a:spcPts val="1200"/>
              </a:spcAft>
            </a:pPr>
            <a:r>
              <a:rPr lang="en-US" dirty="0"/>
              <a:t>Two</a:t>
            </a:r>
            <a:r>
              <a:rPr lang="en-US" b="1" dirty="0"/>
              <a:t> geographic clusters</a:t>
            </a:r>
            <a:r>
              <a:rPr lang="en-US" dirty="0"/>
              <a:t>: Anglo-US and Europe</a:t>
            </a:r>
          </a:p>
          <a:p>
            <a:pPr>
              <a:lnSpc>
                <a:spcPct val="120000"/>
              </a:lnSpc>
              <a:spcAft>
                <a:spcPts val="1200"/>
              </a:spcAft>
            </a:pPr>
            <a:r>
              <a:rPr lang="en-US" dirty="0"/>
              <a:t>Identified </a:t>
            </a:r>
            <a:r>
              <a:rPr lang="en-US" b="1" dirty="0"/>
              <a:t>most-cited</a:t>
            </a:r>
            <a:r>
              <a:rPr lang="en-US" dirty="0"/>
              <a:t> (</a:t>
            </a:r>
            <a:r>
              <a:rPr lang="en-US" b="1" dirty="0"/>
              <a:t>among</a:t>
            </a:r>
            <a:r>
              <a:rPr lang="en-US" dirty="0"/>
              <a:t> the 455 and </a:t>
            </a:r>
            <a:r>
              <a:rPr lang="en-US" b="1" dirty="0"/>
              <a:t>within</a:t>
            </a:r>
            <a:r>
              <a:rPr lang="en-US" dirty="0"/>
              <a:t> the 435); co-citations</a:t>
            </a:r>
          </a:p>
          <a:p>
            <a:pPr>
              <a:lnSpc>
                <a:spcPct val="120000"/>
              </a:lnSpc>
              <a:spcAft>
                <a:spcPts val="1200"/>
              </a:spcAft>
            </a:pPr>
            <a:r>
              <a:rPr lang="en-US" dirty="0"/>
              <a:t>Further research into these warranted: MIS Quarterly, source papers</a:t>
            </a:r>
            <a:r>
              <a:rPr lang="en-US"/>
              <a:t>, etc.		</a:t>
            </a:r>
            <a:endParaRPr lang="en-US" dirty="0"/>
          </a:p>
          <a:p>
            <a:pPr>
              <a:lnSpc>
                <a:spcPct val="120000"/>
              </a:lnSpc>
              <a:spcAft>
                <a:spcPts val="1200"/>
              </a:spcAft>
            </a:pPr>
            <a:endParaRPr lang="pl-PL" dirty="0"/>
          </a:p>
          <a:p>
            <a:endParaRPr lang="pl-PL" dirty="0"/>
          </a:p>
        </p:txBody>
      </p:sp>
    </p:spTree>
    <p:extLst>
      <p:ext uri="{BB962C8B-B14F-4D97-AF65-F5344CB8AC3E}">
        <p14:creationId xmlns:p14="http://schemas.microsoft.com/office/powerpoint/2010/main" val="23377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55A6D2-56B3-64BA-6A0F-1C223C04DD13}"/>
              </a:ext>
            </a:extLst>
          </p:cNvPr>
          <p:cNvSpPr>
            <a:spLocks noGrp="1"/>
          </p:cNvSpPr>
          <p:nvPr>
            <p:ph type="title"/>
          </p:nvPr>
        </p:nvSpPr>
        <p:spPr/>
        <p:txBody>
          <a:bodyPr>
            <a:normAutofit fontScale="90000"/>
          </a:bodyPr>
          <a:lstStyle/>
          <a:p>
            <a:r>
              <a:rPr lang="en-US" dirty="0"/>
              <a:t>Research background</a:t>
            </a:r>
            <a:r>
              <a:rPr lang="pl-PL" dirty="0"/>
              <a:t/>
            </a:r>
            <a:br>
              <a:rPr lang="pl-PL" dirty="0"/>
            </a:br>
            <a:endParaRPr lang="pl-PL" dirty="0"/>
          </a:p>
        </p:txBody>
      </p:sp>
      <p:sp>
        <p:nvSpPr>
          <p:cNvPr id="3" name="Symbol zastępczy zawartości 2">
            <a:extLst>
              <a:ext uri="{FF2B5EF4-FFF2-40B4-BE49-F238E27FC236}">
                <a16:creationId xmlns:a16="http://schemas.microsoft.com/office/drawing/2014/main" id="{1B7AE9C8-A01D-E37C-372B-4214843BA87A}"/>
              </a:ext>
            </a:extLst>
          </p:cNvPr>
          <p:cNvSpPr>
            <a:spLocks noGrp="1"/>
          </p:cNvSpPr>
          <p:nvPr>
            <p:ph sz="half" idx="1"/>
          </p:nvPr>
        </p:nvSpPr>
        <p:spPr>
          <a:xfrm>
            <a:off x="335294" y="1103049"/>
            <a:ext cx="3976730" cy="3325516"/>
          </a:xfrm>
        </p:spPr>
        <p:txBody>
          <a:bodyPr>
            <a:noAutofit/>
          </a:bodyPr>
          <a:lstStyle/>
          <a:p>
            <a:pPr indent="0" algn="ctr">
              <a:lnSpc>
                <a:spcPct val="100000"/>
              </a:lnSpc>
              <a:spcAft>
                <a:spcPts val="1200"/>
              </a:spcAft>
              <a:buNone/>
            </a:pPr>
            <a:r>
              <a:rPr lang="pl-PL" sz="1400" b="1" dirty="0">
                <a:latin typeface="Open Sans Light" panose="020B0306030504020204" pitchFamily="34" charset="0"/>
                <a:ea typeface="Open Sans Light" panose="020B0306030504020204" pitchFamily="34" charset="0"/>
                <a:cs typeface="Open Sans Light" panose="020B0306030504020204" pitchFamily="34" charset="0"/>
              </a:rPr>
              <a:t>RESEARCH RATIONALE</a:t>
            </a:r>
          </a:p>
          <a:p>
            <a:pPr marL="501750" indent="-285750">
              <a:lnSpc>
                <a:spcPct val="100000"/>
              </a:lnSpc>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Growing need to search for breakthrough innovative solutions in heath to make it more accessible and more efficient. </a:t>
            </a:r>
          </a:p>
          <a:p>
            <a:pPr marL="501750" indent="-285750">
              <a:lnSpc>
                <a:spcPct val="100000"/>
              </a:lnSpc>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Digital transformation of organizations (including health providers) and the challenge to  improve technology capability. </a:t>
            </a:r>
          </a:p>
          <a:p>
            <a:pPr marL="501750" indent="-285750">
              <a:lnSpc>
                <a:spcPct val="100000"/>
              </a:lnSpc>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2 broad areas: (1) innovative medicines (e.g., vaccines innovative pharmaceuticals), (2)  digital technologies in healthcare services: patients’ monitoring &amp; treatment, prevention, self-care (e.g., telemedicine, use of health tracking digital devices or apps)</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a:t>
            </a:r>
          </a:p>
        </p:txBody>
      </p:sp>
      <p:sp>
        <p:nvSpPr>
          <p:cNvPr id="4" name="Symbol zastępczy zawartości 3">
            <a:extLst>
              <a:ext uri="{FF2B5EF4-FFF2-40B4-BE49-F238E27FC236}">
                <a16:creationId xmlns:a16="http://schemas.microsoft.com/office/drawing/2014/main" id="{B90B07CB-A238-74DC-F110-E4924C7FC6B2}"/>
              </a:ext>
            </a:extLst>
          </p:cNvPr>
          <p:cNvSpPr>
            <a:spLocks noGrp="1"/>
          </p:cNvSpPr>
          <p:nvPr>
            <p:ph sz="half" idx="2"/>
          </p:nvPr>
        </p:nvSpPr>
        <p:spPr>
          <a:xfrm>
            <a:off x="5162671" y="1633752"/>
            <a:ext cx="3766176" cy="2264110"/>
          </a:xfrm>
        </p:spPr>
        <p:txBody>
          <a:bodyPr/>
          <a:lstStyle/>
          <a:p>
            <a:pPr marL="0" indent="0" algn="ctr">
              <a:lnSpc>
                <a:spcPct val="100000"/>
              </a:lnSpc>
              <a:spcAft>
                <a:spcPts val="1200"/>
              </a:spcAft>
              <a:buNone/>
            </a:pPr>
            <a:r>
              <a:rPr lang="pl-PL" sz="1400" b="1" dirty="0"/>
              <a:t>THE NEED TO UNDERSTAND</a:t>
            </a:r>
            <a:r>
              <a:rPr lang="en-US" sz="1400" b="1" dirty="0"/>
              <a:t>:</a:t>
            </a:r>
          </a:p>
          <a:p>
            <a:pPr>
              <a:lnSpc>
                <a:spcPct val="100000"/>
              </a:lnSpc>
              <a:spcAft>
                <a:spcPts val="1200"/>
              </a:spcAft>
            </a:pPr>
            <a:r>
              <a:rPr lang="pl-PL" sz="1400" dirty="0"/>
              <a:t>T</a:t>
            </a:r>
            <a:r>
              <a:rPr lang="en-US" sz="1400" dirty="0"/>
              <a:t>he concept of digital innovation in terms of scientific research environments. </a:t>
            </a:r>
          </a:p>
          <a:p>
            <a:pPr>
              <a:lnSpc>
                <a:spcPct val="100000"/>
              </a:lnSpc>
              <a:spcAft>
                <a:spcPts val="1200"/>
              </a:spcAft>
            </a:pPr>
            <a:r>
              <a:rPr lang="en-US" sz="1400" dirty="0"/>
              <a:t>Topics related to digital innovation in health that have become important.</a:t>
            </a:r>
          </a:p>
          <a:p>
            <a:pPr>
              <a:lnSpc>
                <a:spcPct val="100000"/>
              </a:lnSpc>
              <a:spcAft>
                <a:spcPts val="1200"/>
              </a:spcAft>
            </a:pPr>
            <a:r>
              <a:rPr lang="en-US" sz="1400" dirty="0"/>
              <a:t>Theoretical base useful for explaining digital innovation in health</a:t>
            </a:r>
          </a:p>
          <a:p>
            <a:pPr>
              <a:lnSpc>
                <a:spcPct val="100000"/>
              </a:lnSpc>
              <a:spcAft>
                <a:spcPts val="1200"/>
              </a:spcAft>
            </a:pPr>
            <a:endParaRPr lang="pl-PL" dirty="0"/>
          </a:p>
        </p:txBody>
      </p:sp>
      <p:sp>
        <p:nvSpPr>
          <p:cNvPr id="5" name="Strzałka: w prawo 4">
            <a:extLst>
              <a:ext uri="{FF2B5EF4-FFF2-40B4-BE49-F238E27FC236}">
                <a16:creationId xmlns:a16="http://schemas.microsoft.com/office/drawing/2014/main" id="{89F8AAD3-DD20-259D-EBF6-1D720D916A3A}"/>
              </a:ext>
            </a:extLst>
          </p:cNvPr>
          <p:cNvSpPr/>
          <p:nvPr/>
        </p:nvSpPr>
        <p:spPr>
          <a:xfrm>
            <a:off x="4312024" y="2571750"/>
            <a:ext cx="770964" cy="2162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857067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a:xfrm>
            <a:off x="1044000" y="1656582"/>
            <a:ext cx="7541112" cy="1476723"/>
          </a:xfrm>
        </p:spPr>
        <p:txBody>
          <a:bodyPr>
            <a:normAutofit/>
          </a:bodyPr>
          <a:lstStyle/>
          <a:p>
            <a:r>
              <a:rPr lang="en-US" sz="2900" dirty="0"/>
              <a:t>Thank you for your </a:t>
            </a:r>
            <a:r>
              <a:rPr lang="en-US" sz="2900" dirty="0" err="1"/>
              <a:t>atention</a:t>
            </a:r>
            <a:endParaRPr lang="en-US" sz="1400" b="0" dirty="0"/>
          </a:p>
        </p:txBody>
      </p:sp>
      <p:sp>
        <p:nvSpPr>
          <p:cNvPr id="4" name="Symbol zastępczy stopki 3"/>
          <p:cNvSpPr>
            <a:spLocks noGrp="1"/>
          </p:cNvSpPr>
          <p:nvPr>
            <p:ph type="ftr" sz="quarter" idx="11"/>
          </p:nvPr>
        </p:nvSpPr>
        <p:spPr>
          <a:xfrm>
            <a:off x="1044000" y="4118238"/>
            <a:ext cx="6961970" cy="880345"/>
          </a:xfrm>
        </p:spPr>
        <p:txBody>
          <a:bodyPr/>
          <a:lstStyle/>
          <a:p>
            <a:pPr algn="ctr"/>
            <a:r>
              <a:rPr lang="en-US" dirty="0"/>
              <a:t>20</a:t>
            </a:r>
            <a:r>
              <a:rPr lang="en-US" baseline="30000" dirty="0"/>
              <a:t>th</a:t>
            </a:r>
            <a:r>
              <a:rPr lang="en-US" dirty="0"/>
              <a:t> Mathematical and Statistical Modeling of Complex Systems Workshop</a:t>
            </a:r>
          </a:p>
          <a:p>
            <a:pPr algn="ctr"/>
            <a:r>
              <a:rPr lang="en-US" dirty="0"/>
              <a:t>November 14-15, 2022,  NEIU, Chicago</a:t>
            </a:r>
          </a:p>
          <a:p>
            <a:endParaRPr lang="pl-PL" dirty="0"/>
          </a:p>
          <a:p>
            <a:r>
              <a:rPr lang="en-US" dirty="0"/>
              <a:t>The workshop is supported by the Polish National Agency for Academic Exchange (NAWA)</a:t>
            </a:r>
            <a:r>
              <a:rPr lang="pl-PL" dirty="0"/>
              <a:t> </a:t>
            </a:r>
            <a:r>
              <a:rPr lang="en-US" dirty="0"/>
              <a:t>under the Strategic Partnerships </a:t>
            </a:r>
            <a:r>
              <a:rPr lang="en-US" dirty="0" err="1"/>
              <a:t>Programme</a:t>
            </a:r>
            <a:r>
              <a:rPr lang="en-US" dirty="0"/>
              <a:t>, grant number BPI/PST/2021/1/00069/U/00001.</a:t>
            </a:r>
            <a:endParaRPr lang="pl-PL" dirty="0"/>
          </a:p>
          <a:p>
            <a:endParaRPr lang="pl-PL" dirty="0"/>
          </a:p>
        </p:txBody>
      </p:sp>
      <p:sp>
        <p:nvSpPr>
          <p:cNvPr id="7" name="Rectangle 1"/>
          <p:cNvSpPr>
            <a:spLocks noChangeArrowheads="1"/>
          </p:cNvSpPr>
          <p:nvPr/>
        </p:nvSpPr>
        <p:spPr bwMode="auto">
          <a:xfrm>
            <a:off x="595992" y="-2989740"/>
            <a:ext cx="23310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a:ln>
                  <a:noFill/>
                </a:ln>
                <a:solidFill>
                  <a:schemeClr val="bg1"/>
                </a:solidFill>
                <a:effectLst/>
                <a:latin typeface="Arial Unicode MS" panose="020B0604020202020204" pitchFamily="34" charset="-128"/>
              </a:rPr>
              <a:t>the presentation is financed by NAWA</a:t>
            </a:r>
            <a:endParaRPr kumimoji="0" lang="pl-PL" altLang="pl-PL" sz="1800" b="0" i="0" u="none" strike="noStrike" cap="none" normalizeH="0" baseline="0">
              <a:ln>
                <a:noFill/>
              </a:ln>
              <a:solidFill>
                <a:schemeClr val="bg1"/>
              </a:solidFill>
              <a:effectLst/>
              <a:latin typeface="Arial" panose="020B0604020202020204" pitchFamily="34" charset="0"/>
            </a:endParaRPr>
          </a:p>
        </p:txBody>
      </p:sp>
      <p:pic>
        <p:nvPicPr>
          <p:cNvPr id="10" name="Picture 9" descr="A picture containing text, clipart&#10;&#10;Description automatically generated">
            <a:extLst>
              <a:ext uri="{FF2B5EF4-FFF2-40B4-BE49-F238E27FC236}">
                <a16:creationId xmlns:a16="http://schemas.microsoft.com/office/drawing/2014/main" id="{14D69773-E907-4C68-8025-342B60B029A6}"/>
              </a:ext>
            </a:extLst>
          </p:cNvPr>
          <p:cNvPicPr>
            <a:picLocks noChangeAspect="1"/>
          </p:cNvPicPr>
          <p:nvPr/>
        </p:nvPicPr>
        <p:blipFill>
          <a:blip r:embed="rId2"/>
          <a:stretch>
            <a:fillRect/>
          </a:stretch>
        </p:blipFill>
        <p:spPr>
          <a:xfrm>
            <a:off x="4965906" y="167441"/>
            <a:ext cx="4178094" cy="1165685"/>
          </a:xfrm>
          <a:prstGeom prst="rect">
            <a:avLst/>
          </a:prstGeom>
        </p:spPr>
      </p:pic>
      <p:pic>
        <p:nvPicPr>
          <p:cNvPr id="11" name="Obraz 10">
            <a:extLst>
              <a:ext uri="{FF2B5EF4-FFF2-40B4-BE49-F238E27FC236}">
                <a16:creationId xmlns:a16="http://schemas.microsoft.com/office/drawing/2014/main" id="{0D4C0B76-C715-C379-7773-8F734AD1D1E9}"/>
              </a:ext>
            </a:extLst>
          </p:cNvPr>
          <p:cNvPicPr>
            <a:picLocks noChangeAspect="1"/>
          </p:cNvPicPr>
          <p:nvPr/>
        </p:nvPicPr>
        <p:blipFill>
          <a:blip r:embed="rId3"/>
          <a:stretch>
            <a:fillRect/>
          </a:stretch>
        </p:blipFill>
        <p:spPr>
          <a:xfrm>
            <a:off x="171785" y="162349"/>
            <a:ext cx="4654596" cy="1166614"/>
          </a:xfrm>
          <a:prstGeom prst="rect">
            <a:avLst/>
          </a:prstGeom>
        </p:spPr>
      </p:pic>
      <p:sp>
        <p:nvSpPr>
          <p:cNvPr id="15" name="Podtytuł 14">
            <a:extLst>
              <a:ext uri="{FF2B5EF4-FFF2-40B4-BE49-F238E27FC236}">
                <a16:creationId xmlns:a16="http://schemas.microsoft.com/office/drawing/2014/main" id="{C834DA6D-5FB7-19CA-698B-D73363BC8DF3}"/>
              </a:ext>
            </a:extLst>
          </p:cNvPr>
          <p:cNvSpPr>
            <a:spLocks noGrp="1"/>
          </p:cNvSpPr>
          <p:nvPr>
            <p:ph type="subTitle" idx="1"/>
          </p:nvPr>
        </p:nvSpPr>
        <p:spPr>
          <a:xfrm>
            <a:off x="1044000" y="3269191"/>
            <a:ext cx="6400800" cy="588409"/>
          </a:xfrm>
        </p:spPr>
        <p:txBody>
          <a:bodyPr/>
          <a:lstStyle/>
          <a:p>
            <a:endParaRPr lang="pl-PL" dirty="0"/>
          </a:p>
        </p:txBody>
      </p:sp>
    </p:spTree>
    <p:extLst>
      <p:ext uri="{BB962C8B-B14F-4D97-AF65-F5344CB8AC3E}">
        <p14:creationId xmlns:p14="http://schemas.microsoft.com/office/powerpoint/2010/main" val="367557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55A6D2-56B3-64BA-6A0F-1C223C04DD13}"/>
              </a:ext>
            </a:extLst>
          </p:cNvPr>
          <p:cNvSpPr>
            <a:spLocks noGrp="1"/>
          </p:cNvSpPr>
          <p:nvPr>
            <p:ph type="title"/>
          </p:nvPr>
        </p:nvSpPr>
        <p:spPr>
          <a:xfrm>
            <a:off x="918000" y="387895"/>
            <a:ext cx="7773417" cy="675334"/>
          </a:xfrm>
        </p:spPr>
        <p:txBody>
          <a:bodyPr anchor="t">
            <a:normAutofit/>
          </a:bodyPr>
          <a:lstStyle/>
          <a:p>
            <a:r>
              <a:rPr lang="en-US" dirty="0"/>
              <a:t>Research objective</a:t>
            </a:r>
          </a:p>
        </p:txBody>
      </p:sp>
      <p:sp>
        <p:nvSpPr>
          <p:cNvPr id="3" name="Symbol zastępczy zawartości 2">
            <a:extLst>
              <a:ext uri="{FF2B5EF4-FFF2-40B4-BE49-F238E27FC236}">
                <a16:creationId xmlns:a16="http://schemas.microsoft.com/office/drawing/2014/main" id="{1B7AE9C8-A01D-E37C-372B-4214843BA87A}"/>
              </a:ext>
            </a:extLst>
          </p:cNvPr>
          <p:cNvSpPr>
            <a:spLocks noGrp="1"/>
          </p:cNvSpPr>
          <p:nvPr>
            <p:ph sz="half" idx="1"/>
          </p:nvPr>
        </p:nvSpPr>
        <p:spPr>
          <a:xfrm>
            <a:off x="469765" y="1249638"/>
            <a:ext cx="3577800" cy="3145745"/>
          </a:xfrm>
        </p:spPr>
        <p:txBody>
          <a:bodyPr>
            <a:normAutofit/>
          </a:bodyPr>
          <a:lstStyle/>
          <a:p>
            <a:pPr marL="501750" indent="-285750">
              <a:spcAft>
                <a:spcPts val="600"/>
              </a:spcAft>
            </a:pPr>
            <a:r>
              <a:rPr lang="en-US" b="1" dirty="0"/>
              <a:t>To map the scientific literature on digital innovations in the health sector;</a:t>
            </a:r>
          </a:p>
          <a:p>
            <a:pPr marL="501750" indent="-285750">
              <a:spcAft>
                <a:spcPts val="600"/>
              </a:spcAft>
            </a:pPr>
            <a:r>
              <a:rPr lang="en-US" b="1" dirty="0"/>
              <a:t>To identify the most important research topics and the most influential papers on digital innovation in health;</a:t>
            </a:r>
          </a:p>
          <a:p>
            <a:pPr marL="501750" indent="-285750">
              <a:spcAft>
                <a:spcPts val="600"/>
              </a:spcAft>
            </a:pPr>
            <a:r>
              <a:rPr lang="en-US" b="1" dirty="0"/>
              <a:t>To compare the research in the field of digital health in the EU and the US using mathematical and statistical methods</a:t>
            </a:r>
          </a:p>
          <a:p>
            <a:pPr indent="0">
              <a:spcAft>
                <a:spcPts val="600"/>
              </a:spcAft>
              <a:buNone/>
            </a:pPr>
            <a:endParaRPr lang="pl-PL" b="1" dirty="0"/>
          </a:p>
        </p:txBody>
      </p:sp>
      <p:pic>
        <p:nvPicPr>
          <p:cNvPr id="11" name="Obraz 10" descr="Wyniki badania genetycznego na tablecie cyfrowym">
            <a:extLst>
              <a:ext uri="{FF2B5EF4-FFF2-40B4-BE49-F238E27FC236}">
                <a16:creationId xmlns:a16="http://schemas.microsoft.com/office/drawing/2014/main" id="{512B5462-6C67-C8CC-9F33-64E2AF9B8F23}"/>
              </a:ext>
            </a:extLst>
          </p:cNvPr>
          <p:cNvPicPr>
            <a:picLocks noChangeAspect="1"/>
          </p:cNvPicPr>
          <p:nvPr/>
        </p:nvPicPr>
        <p:blipFill rotWithShape="1">
          <a:blip r:embed="rId2"/>
          <a:srcRect l="10208" r="2" b="2"/>
          <a:stretch/>
        </p:blipFill>
        <p:spPr>
          <a:xfrm>
            <a:off x="4920624" y="1187302"/>
            <a:ext cx="2089776" cy="1745511"/>
          </a:xfrm>
          <a:prstGeom prst="rect">
            <a:avLst/>
          </a:prstGeom>
          <a:noFill/>
        </p:spPr>
      </p:pic>
      <p:pic>
        <p:nvPicPr>
          <p:cNvPr id="13" name="Obraz 12" descr="Stetoskop z kablem tworzący kształt monitora serca">
            <a:extLst>
              <a:ext uri="{FF2B5EF4-FFF2-40B4-BE49-F238E27FC236}">
                <a16:creationId xmlns:a16="http://schemas.microsoft.com/office/drawing/2014/main" id="{00A4AE34-6E14-03C4-8E09-104A3C71A1D6}"/>
              </a:ext>
            </a:extLst>
          </p:cNvPr>
          <p:cNvPicPr>
            <a:picLocks noChangeAspect="1"/>
          </p:cNvPicPr>
          <p:nvPr/>
        </p:nvPicPr>
        <p:blipFill>
          <a:blip r:embed="rId3"/>
          <a:stretch>
            <a:fillRect/>
          </a:stretch>
        </p:blipFill>
        <p:spPr>
          <a:xfrm>
            <a:off x="6312790" y="3083442"/>
            <a:ext cx="2713792" cy="1745511"/>
          </a:xfrm>
          <a:prstGeom prst="rect">
            <a:avLst/>
          </a:prstGeom>
        </p:spPr>
      </p:pic>
      <p:pic>
        <p:nvPicPr>
          <p:cNvPr id="15" name="Obraz 14" descr="Naukowiec patrzący na futurystyczny wyświetlacz z danymi">
            <a:extLst>
              <a:ext uri="{FF2B5EF4-FFF2-40B4-BE49-F238E27FC236}">
                <a16:creationId xmlns:a16="http://schemas.microsoft.com/office/drawing/2014/main" id="{2B3946B6-4A5E-DD69-135F-7D85F257C7CE}"/>
              </a:ext>
            </a:extLst>
          </p:cNvPr>
          <p:cNvPicPr>
            <a:picLocks noChangeAspect="1"/>
          </p:cNvPicPr>
          <p:nvPr/>
        </p:nvPicPr>
        <p:blipFill>
          <a:blip r:embed="rId4"/>
          <a:stretch>
            <a:fillRect/>
          </a:stretch>
        </p:blipFill>
        <p:spPr>
          <a:xfrm>
            <a:off x="4223377" y="2839242"/>
            <a:ext cx="2239614" cy="1493805"/>
          </a:xfrm>
          <a:prstGeom prst="rect">
            <a:avLst/>
          </a:prstGeom>
        </p:spPr>
      </p:pic>
    </p:spTree>
    <p:extLst>
      <p:ext uri="{BB962C8B-B14F-4D97-AF65-F5344CB8AC3E}">
        <p14:creationId xmlns:p14="http://schemas.microsoft.com/office/powerpoint/2010/main" val="330386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55A6D2-56B3-64BA-6A0F-1C223C04DD13}"/>
              </a:ext>
            </a:extLst>
          </p:cNvPr>
          <p:cNvSpPr>
            <a:spLocks noGrp="1"/>
          </p:cNvSpPr>
          <p:nvPr>
            <p:ph type="title"/>
          </p:nvPr>
        </p:nvSpPr>
        <p:spPr/>
        <p:txBody>
          <a:bodyPr>
            <a:normAutofit fontScale="90000"/>
          </a:bodyPr>
          <a:lstStyle/>
          <a:p>
            <a:r>
              <a:rPr lang="pl-PL" dirty="0" err="1"/>
              <a:t>Research</a:t>
            </a:r>
            <a:r>
              <a:rPr lang="pl-PL" dirty="0"/>
              <a:t> </a:t>
            </a:r>
            <a:r>
              <a:rPr lang="pl-PL" dirty="0" err="1"/>
              <a:t>questions</a:t>
            </a:r>
            <a:r>
              <a:rPr lang="pl-PL" dirty="0"/>
              <a:t/>
            </a:r>
            <a:br>
              <a:rPr lang="pl-PL" dirty="0"/>
            </a:br>
            <a:endParaRPr lang="pl-PL" dirty="0"/>
          </a:p>
        </p:txBody>
      </p:sp>
      <p:sp>
        <p:nvSpPr>
          <p:cNvPr id="3" name="Symbol zastępczy zawartości 2">
            <a:extLst>
              <a:ext uri="{FF2B5EF4-FFF2-40B4-BE49-F238E27FC236}">
                <a16:creationId xmlns:a16="http://schemas.microsoft.com/office/drawing/2014/main" id="{1B7AE9C8-A01D-E37C-372B-4214843BA87A}"/>
              </a:ext>
            </a:extLst>
          </p:cNvPr>
          <p:cNvSpPr>
            <a:spLocks noGrp="1"/>
          </p:cNvSpPr>
          <p:nvPr>
            <p:ph sz="half" idx="1"/>
          </p:nvPr>
        </p:nvSpPr>
        <p:spPr/>
        <p:txBody>
          <a:bodyPr>
            <a:noAutofit/>
          </a:bodyPr>
          <a:lstStyle/>
          <a:p>
            <a:pPr marL="501750" indent="-285750" algn="just">
              <a:lnSpc>
                <a:spcPct val="100000"/>
              </a:lnSpc>
              <a:spcAft>
                <a:spcPts val="1200"/>
              </a:spcAft>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What are the current trends in research and publication ecosystem related to digital innovation in the health sector?</a:t>
            </a:r>
          </a:p>
          <a:p>
            <a:pPr marL="501750" indent="-285750" algn="just">
              <a:lnSpc>
                <a:spcPct val="100000"/>
              </a:lnSpc>
              <a:spcAft>
                <a:spcPts val="1200"/>
              </a:spcAft>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What aspects of digital innovation in health are undertaken in research in economic sciences, and what are the contexts of this research?</a:t>
            </a:r>
            <a:endParaRPr lang="pl-PL" sz="2000" dirty="0">
              <a:latin typeface="Open Sans Light" panose="020B0306030504020204" pitchFamily="34" charset="0"/>
              <a:ea typeface="Open Sans Light" panose="020B0306030504020204" pitchFamily="34" charset="0"/>
              <a:cs typeface="Open Sans Light" panose="020B0306030504020204" pitchFamily="34" charset="0"/>
            </a:endParaRPr>
          </a:p>
          <a:p>
            <a:pPr marL="501750" indent="-285750" algn="just">
              <a:lnSpc>
                <a:spcPct val="100000"/>
              </a:lnSpc>
              <a:spcAft>
                <a:spcPts val="1200"/>
              </a:spcAft>
            </a:pPr>
            <a:r>
              <a:rPr lang="en-US" sz="2000" dirty="0">
                <a:latin typeface="Open Sans Light" panose="020B0306030504020204" pitchFamily="34" charset="0"/>
                <a:ea typeface="Open Sans Light" panose="020B0306030504020204" pitchFamily="34" charset="0"/>
                <a:cs typeface="Open Sans Light" panose="020B0306030504020204" pitchFamily="34" charset="0"/>
              </a:rPr>
              <a:t>Which publications constitute the main theoretical foundations that explain the concept of digital innovation in health sector?</a:t>
            </a:r>
          </a:p>
          <a:p>
            <a:pPr marL="501750" indent="-285750" algn="just">
              <a:lnSpc>
                <a:spcPct val="100000"/>
              </a:lnSpc>
              <a:spcAft>
                <a:spcPts val="1200"/>
              </a:spcAft>
            </a:pPr>
            <a:endParaRPr lang="en-US" sz="20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052517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55A6D2-56B3-64BA-6A0F-1C223C04DD13}"/>
              </a:ext>
            </a:extLst>
          </p:cNvPr>
          <p:cNvSpPr>
            <a:spLocks noGrp="1"/>
          </p:cNvSpPr>
          <p:nvPr>
            <p:ph type="title"/>
          </p:nvPr>
        </p:nvSpPr>
        <p:spPr/>
        <p:txBody>
          <a:bodyPr>
            <a:normAutofit fontScale="90000"/>
          </a:bodyPr>
          <a:lstStyle/>
          <a:p>
            <a:r>
              <a:rPr lang="pl-PL" dirty="0" err="1"/>
              <a:t>Methodology</a:t>
            </a:r>
            <a:r>
              <a:rPr lang="pl-PL" dirty="0"/>
              <a:t/>
            </a:r>
            <a:br>
              <a:rPr lang="pl-PL" dirty="0"/>
            </a:br>
            <a:endParaRPr lang="pl-PL" dirty="0"/>
          </a:p>
        </p:txBody>
      </p:sp>
      <p:sp>
        <p:nvSpPr>
          <p:cNvPr id="3" name="Symbol zastępczy zawartości 2">
            <a:extLst>
              <a:ext uri="{FF2B5EF4-FFF2-40B4-BE49-F238E27FC236}">
                <a16:creationId xmlns:a16="http://schemas.microsoft.com/office/drawing/2014/main" id="{1B7AE9C8-A01D-E37C-372B-4214843BA87A}"/>
              </a:ext>
            </a:extLst>
          </p:cNvPr>
          <p:cNvSpPr>
            <a:spLocks noGrp="1"/>
          </p:cNvSpPr>
          <p:nvPr>
            <p:ph sz="half" idx="1"/>
          </p:nvPr>
        </p:nvSpPr>
        <p:spPr/>
        <p:txBody>
          <a:bodyPr>
            <a:noAutofit/>
          </a:bodyPr>
          <a:lstStyle/>
          <a:p>
            <a:pPr marL="501750" indent="-285750" algn="just">
              <a:lnSpc>
                <a:spcPct val="200000"/>
              </a:lnSpc>
            </a:pPr>
            <a:r>
              <a:rPr lang="pl-PL" sz="1400" b="1" dirty="0">
                <a:latin typeface="Open Sans Light" panose="020B0306030504020204" pitchFamily="34" charset="0"/>
                <a:ea typeface="Open Sans Light" panose="020B0306030504020204" pitchFamily="34" charset="0"/>
                <a:cs typeface="Open Sans Light" panose="020B0306030504020204" pitchFamily="34" charset="0"/>
              </a:rPr>
              <a:t>B</a:t>
            </a:r>
            <a:r>
              <a:rPr lang="en-US" sz="1400" b="1" dirty="0" err="1">
                <a:latin typeface="Open Sans Light" panose="020B0306030504020204" pitchFamily="34" charset="0"/>
                <a:ea typeface="Open Sans Light" panose="020B0306030504020204" pitchFamily="34" charset="0"/>
                <a:cs typeface="Open Sans Light" panose="020B0306030504020204" pitchFamily="34" charset="0"/>
              </a:rPr>
              <a:t>ibliometric</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 methodology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defined as the application of mathematical and</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statistical methods </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to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analyse</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written</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communication (Pritchard, 1969)</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such</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as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articles</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books</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scientific</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manuscripts</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as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well</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as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bibliographic</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citations</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and co-</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citations</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Broadus</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1982;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Pendlebury</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2010;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Yalcin</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&amp;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Daim, 202</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1</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a:t>
            </a:r>
            <a:endParaRPr lang="pl-PL" sz="1400" dirty="0">
              <a:latin typeface="Open Sans Light" panose="020B0306030504020204" pitchFamily="34" charset="0"/>
              <a:ea typeface="Open Sans Light" panose="020B0306030504020204" pitchFamily="34" charset="0"/>
              <a:cs typeface="Open Sans Light" panose="020B0306030504020204" pitchFamily="34" charset="0"/>
            </a:endParaRPr>
          </a:p>
          <a:p>
            <a:pPr marL="501750" indent="-285750" algn="just">
              <a:lnSpc>
                <a:spcPct val="200000"/>
              </a:lnSpc>
            </a:pP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Science mapping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used to explore the structure and evolution of a focal research</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area</a:t>
            </a:r>
            <a:endParaRPr lang="pl-PL" sz="1400" dirty="0">
              <a:latin typeface="Open Sans Light" panose="020B0306030504020204" pitchFamily="34" charset="0"/>
              <a:ea typeface="Open Sans Light" panose="020B0306030504020204" pitchFamily="34" charset="0"/>
              <a:cs typeface="Open Sans Light" panose="020B0306030504020204" pitchFamily="34" charset="0"/>
            </a:endParaRPr>
          </a:p>
          <a:p>
            <a:pPr marL="501750" indent="-285750" algn="just">
              <a:lnSpc>
                <a:spcPct val="200000"/>
              </a:lnSpc>
            </a:pPr>
            <a:r>
              <a:rPr lang="en-US" sz="1400" b="1" dirty="0" err="1">
                <a:latin typeface="Open Sans Light" panose="020B0306030504020204" pitchFamily="34" charset="0"/>
                <a:ea typeface="Open Sans Light" panose="020B0306030504020204" pitchFamily="34" charset="0"/>
                <a:cs typeface="Open Sans Light" panose="020B0306030504020204" pitchFamily="34" charset="0"/>
              </a:rPr>
              <a:t>VOSviewer</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 software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as a tool</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to perform the analysis, and to </a:t>
            </a:r>
            <a:r>
              <a:rPr lang="pl-PL" sz="1400" dirty="0" err="1">
                <a:latin typeface="Open Sans Light" panose="020B0306030504020204" pitchFamily="34" charset="0"/>
                <a:ea typeface="Open Sans Light" panose="020B0306030504020204" pitchFamily="34" charset="0"/>
                <a:cs typeface="Open Sans Light" panose="020B0306030504020204" pitchFamily="34" charset="0"/>
              </a:rPr>
              <a:t>provide</a:t>
            </a:r>
            <a:r>
              <a:rPr lang="pl-PL" sz="1400" dirty="0">
                <a:latin typeface="Open Sans Light" panose="020B0306030504020204" pitchFamily="34" charset="0"/>
                <a:ea typeface="Open Sans Light" panose="020B0306030504020204" pitchFamily="34" charset="0"/>
                <a:cs typeface="Open Sans Light" panose="020B0306030504020204" pitchFamily="34" charset="0"/>
              </a:rPr>
              <a:t>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the </a:t>
            </a:r>
            <a:r>
              <a:rPr lang="en-US" sz="1400" dirty="0" smtClean="0">
                <a:latin typeface="Open Sans Light" panose="020B0306030504020204" pitchFamily="34" charset="0"/>
                <a:ea typeface="Open Sans Light" panose="020B0306030504020204" pitchFamily="34" charset="0"/>
                <a:cs typeface="Open Sans Light" panose="020B0306030504020204" pitchFamily="34" charset="0"/>
              </a:rPr>
              <a:t>visualization</a:t>
            </a:r>
          </a:p>
          <a:p>
            <a:pPr marL="501750" indent="-285750" algn="just">
              <a:lnSpc>
                <a:spcPct val="200000"/>
              </a:lnSpc>
            </a:pPr>
            <a:r>
              <a:rPr lang="en-US" sz="1400" dirty="0" smtClean="0">
                <a:latin typeface="Open Sans Light" panose="020B0306030504020204" pitchFamily="34" charset="0"/>
                <a:ea typeface="Open Sans Light" panose="020B0306030504020204" pitchFamily="34" charset="0"/>
                <a:cs typeface="Open Sans Light" panose="020B0306030504020204" pitchFamily="34" charset="0"/>
              </a:rPr>
              <a:t>R package </a:t>
            </a:r>
            <a:r>
              <a:rPr lang="en-US" sz="1400" i="1" dirty="0" err="1" smtClean="0">
                <a:latin typeface="Open Sans Light" panose="020B0306030504020204" pitchFamily="34" charset="0"/>
                <a:ea typeface="Open Sans Light" panose="020B0306030504020204" pitchFamily="34" charset="0"/>
                <a:cs typeface="Open Sans Light" panose="020B0306030504020204" pitchFamily="34" charset="0"/>
              </a:rPr>
              <a:t>bibliometrix</a:t>
            </a:r>
            <a:r>
              <a:rPr lang="en-US" sz="1400" dirty="0" smtClean="0">
                <a:latin typeface="Open Sans Light" panose="020B0306030504020204" pitchFamily="34" charset="0"/>
                <a:ea typeface="Open Sans Light" panose="020B0306030504020204" pitchFamily="34" charset="0"/>
                <a:cs typeface="Open Sans Light" panose="020B0306030504020204" pitchFamily="34" charset="0"/>
              </a:rPr>
              <a:t> </a:t>
            </a:r>
            <a:r>
              <a:rPr lang="en-US" sz="1400" smtClean="0">
                <a:latin typeface="Open Sans Light" panose="020B0306030504020204" pitchFamily="34" charset="0"/>
                <a:ea typeface="Open Sans Light" panose="020B0306030504020204" pitchFamily="34" charset="0"/>
                <a:cs typeface="Open Sans Light" panose="020B0306030504020204" pitchFamily="34" charset="0"/>
              </a:rPr>
              <a:t>also useful</a:t>
            </a:r>
            <a:endParaRPr lang="pl-PL" sz="14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93463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55A6D2-56B3-64BA-6A0F-1C223C04DD13}"/>
              </a:ext>
            </a:extLst>
          </p:cNvPr>
          <p:cNvSpPr>
            <a:spLocks noGrp="1"/>
          </p:cNvSpPr>
          <p:nvPr>
            <p:ph type="title"/>
          </p:nvPr>
        </p:nvSpPr>
        <p:spPr>
          <a:xfrm>
            <a:off x="918000" y="387895"/>
            <a:ext cx="7773417" cy="675334"/>
          </a:xfrm>
        </p:spPr>
        <p:txBody>
          <a:bodyPr anchor="t">
            <a:normAutofit/>
          </a:bodyPr>
          <a:lstStyle/>
          <a:p>
            <a:r>
              <a:rPr lang="pl-PL" dirty="0"/>
              <a:t>Data</a:t>
            </a:r>
          </a:p>
        </p:txBody>
      </p:sp>
      <p:graphicFrame>
        <p:nvGraphicFramePr>
          <p:cNvPr id="6" name="Symbol zastępczy zawartości 2">
            <a:extLst>
              <a:ext uri="{FF2B5EF4-FFF2-40B4-BE49-F238E27FC236}">
                <a16:creationId xmlns:a16="http://schemas.microsoft.com/office/drawing/2014/main" id="{F87154EE-4358-09BF-2A8A-F653FF4023C3}"/>
              </a:ext>
            </a:extLst>
          </p:cNvPr>
          <p:cNvGraphicFramePr>
            <a:graphicFrameLocks noGrp="1"/>
          </p:cNvGraphicFramePr>
          <p:nvPr>
            <p:ph sz="half" idx="1"/>
            <p:extLst>
              <p:ext uri="{D42A27DB-BD31-4B8C-83A1-F6EECF244321}">
                <p14:modId xmlns:p14="http://schemas.microsoft.com/office/powerpoint/2010/main" val="1756011610"/>
              </p:ext>
            </p:extLst>
          </p:nvPr>
        </p:nvGraphicFramePr>
        <p:xfrm>
          <a:off x="322729" y="1187302"/>
          <a:ext cx="8202705" cy="3145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2544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55A6D2-56B3-64BA-6A0F-1C223C04DD13}"/>
              </a:ext>
            </a:extLst>
          </p:cNvPr>
          <p:cNvSpPr>
            <a:spLocks noGrp="1"/>
          </p:cNvSpPr>
          <p:nvPr>
            <p:ph type="title"/>
          </p:nvPr>
        </p:nvSpPr>
        <p:spPr/>
        <p:txBody>
          <a:bodyPr>
            <a:normAutofit/>
          </a:bodyPr>
          <a:lstStyle/>
          <a:p>
            <a:r>
              <a:rPr lang="pl-PL" dirty="0" err="1"/>
              <a:t>Search</a:t>
            </a:r>
            <a:r>
              <a:rPr lang="pl-PL" dirty="0"/>
              <a:t> </a:t>
            </a:r>
            <a:r>
              <a:rPr lang="pl-PL" dirty="0" err="1"/>
              <a:t>strategy</a:t>
            </a:r>
            <a:endParaRPr lang="pl-PL" dirty="0"/>
          </a:p>
        </p:txBody>
      </p:sp>
      <p:sp>
        <p:nvSpPr>
          <p:cNvPr id="3" name="Symbol zastępczy zawartości 2">
            <a:extLst>
              <a:ext uri="{FF2B5EF4-FFF2-40B4-BE49-F238E27FC236}">
                <a16:creationId xmlns:a16="http://schemas.microsoft.com/office/drawing/2014/main" id="{1B7AE9C8-A01D-E37C-372B-4214843BA87A}"/>
              </a:ext>
            </a:extLst>
          </p:cNvPr>
          <p:cNvSpPr>
            <a:spLocks noGrp="1"/>
          </p:cNvSpPr>
          <p:nvPr>
            <p:ph sz="half" idx="1"/>
          </p:nvPr>
        </p:nvSpPr>
        <p:spPr>
          <a:xfrm>
            <a:off x="918000" y="1187302"/>
            <a:ext cx="7508824" cy="3145745"/>
          </a:xfrm>
        </p:spPr>
        <p:txBody>
          <a:bodyPr>
            <a:noAutofit/>
          </a:bodyPr>
          <a:lstStyle/>
          <a:p>
            <a:pPr marL="501750" indent="-285750" algn="just">
              <a:lnSpc>
                <a:spcPct val="100000"/>
              </a:lnSpc>
              <a:spcAft>
                <a:spcPts val="1200"/>
              </a:spcAft>
            </a:pP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We searched: titles, abstracts and keywords of articles, conference papers, reviews and conference reviews</a:t>
            </a:r>
          </a:p>
          <a:p>
            <a:pPr marL="501750" indent="-285750" algn="just">
              <a:lnSpc>
                <a:spcPct val="100000"/>
              </a:lnSpc>
              <a:spcAft>
                <a:spcPts val="1200"/>
              </a:spcAft>
            </a:pP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Search #1</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 TITLE-ABS-KEY (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digital innovation</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AND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health</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  OR  TITLE-ABS-KEY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E-health</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OR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Telemedicine*</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 )  AND  ( LIMIT-TO ( SUBJAREA ,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SOCI</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 )  =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3,749 document results  </a:t>
            </a:r>
            <a:r>
              <a:rPr lang="en-US" sz="1400" i="1" dirty="0">
                <a:latin typeface="Open Sans Light" panose="020B0306030504020204" pitchFamily="34" charset="0"/>
                <a:ea typeface="Open Sans Light" panose="020B0306030504020204" pitchFamily="34" charset="0"/>
                <a:cs typeface="Open Sans Light" panose="020B0306030504020204" pitchFamily="34" charset="0"/>
              </a:rPr>
              <a:t>(too broad categories)</a:t>
            </a:r>
          </a:p>
          <a:p>
            <a:pPr marL="501750" indent="-285750" algn="just">
              <a:lnSpc>
                <a:spcPct val="100000"/>
              </a:lnSpc>
              <a:spcAft>
                <a:spcPts val="1200"/>
              </a:spcAft>
            </a:pP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Search #2</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 TITLE-ABS-KEY (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"digital innovation*"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AND  TITLE-ABS-KEY (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health*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OR  TITLE-ABS-KEY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e-health</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OR  TITLE-ABS-KEY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telemedicine</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OR  TITLE-ABS-KEY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medicine</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OR  TITLE-ABS-KEY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online</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  AND  (LIMIT-TO ( DOCTYPE ,  "</a:t>
            </a:r>
            <a:r>
              <a:rPr lang="en-US" sz="1400" b="1" dirty="0" err="1">
                <a:latin typeface="Open Sans Light" panose="020B0306030504020204" pitchFamily="34" charset="0"/>
                <a:ea typeface="Open Sans Light" panose="020B0306030504020204" pitchFamily="34" charset="0"/>
                <a:cs typeface="Open Sans Light" panose="020B0306030504020204" pitchFamily="34" charset="0"/>
              </a:rPr>
              <a:t>ar</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  OR  LIMIT-TO ( DOCTYPE ,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cp</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  OR  LIMIT-TO ( DOCTYPE ,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re</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  OR  LIMIT-TO ( DOCTYPE ,  "</a:t>
            </a:r>
            <a:r>
              <a:rPr lang="en-US" sz="1400" b="1" dirty="0" err="1">
                <a:latin typeface="Open Sans Light" panose="020B0306030504020204" pitchFamily="34" charset="0"/>
                <a:ea typeface="Open Sans Light" panose="020B0306030504020204" pitchFamily="34" charset="0"/>
                <a:cs typeface="Open Sans Light" panose="020B0306030504020204" pitchFamily="34" charset="0"/>
              </a:rPr>
              <a:t>cr</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 )  AND  ( LIMIT-TO (LANGUAGE ,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English</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 ) = </a:t>
            </a:r>
            <a:r>
              <a:rPr lang="en-US" sz="1400" b="1" dirty="0">
                <a:latin typeface="Open Sans Light" panose="020B0306030504020204" pitchFamily="34" charset="0"/>
                <a:ea typeface="Open Sans Light" panose="020B0306030504020204" pitchFamily="34" charset="0"/>
                <a:cs typeface="Open Sans Light" panose="020B0306030504020204" pitchFamily="34" charset="0"/>
              </a:rPr>
              <a:t>435 document results published in  329 journals </a:t>
            </a:r>
          </a:p>
          <a:p>
            <a:pPr indent="0" algn="just">
              <a:lnSpc>
                <a:spcPct val="200000"/>
              </a:lnSpc>
              <a:buNone/>
            </a:pPr>
            <a:endParaRPr lang="pl-PL" sz="14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359504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1C3AC940-0FC8-EA4C-AFC1-37FC08507BE3}"/>
              </a:ext>
            </a:extLst>
          </p:cNvPr>
          <p:cNvPicPr>
            <a:picLocks noChangeAspect="1"/>
          </p:cNvPicPr>
          <p:nvPr/>
        </p:nvPicPr>
        <p:blipFill>
          <a:blip r:embed="rId2"/>
          <a:stretch>
            <a:fillRect/>
          </a:stretch>
        </p:blipFill>
        <p:spPr>
          <a:xfrm>
            <a:off x="745567" y="172049"/>
            <a:ext cx="7652865" cy="4799402"/>
          </a:xfrm>
          <a:prstGeom prst="rect">
            <a:avLst/>
          </a:prstGeom>
        </p:spPr>
      </p:pic>
    </p:spTree>
    <p:extLst>
      <p:ext uri="{BB962C8B-B14F-4D97-AF65-F5344CB8AC3E}">
        <p14:creationId xmlns:p14="http://schemas.microsoft.com/office/powerpoint/2010/main" val="241163613"/>
      </p:ext>
    </p:extLst>
  </p:cSld>
  <p:clrMapOvr>
    <a:masterClrMapping/>
  </p:clrMapOvr>
</p:sld>
</file>

<file path=ppt/theme/theme1.xml><?xml version="1.0" encoding="utf-8"?>
<a:theme xmlns:a="http://schemas.openxmlformats.org/drawingml/2006/main" name="Motyw pakietu Office">
  <a:themeElements>
    <a:clrScheme name="Niestandardowe 3">
      <a:dk1>
        <a:sysClr val="windowText" lastClr="000000"/>
      </a:dk1>
      <a:lt1>
        <a:sysClr val="window" lastClr="FFFFFF"/>
      </a:lt1>
      <a:dk2>
        <a:srgbClr val="007481"/>
      </a:dk2>
      <a:lt2>
        <a:srgbClr val="FFFFFF"/>
      </a:lt2>
      <a:accent1>
        <a:srgbClr val="007481"/>
      </a:accent1>
      <a:accent2>
        <a:srgbClr val="C7D42D"/>
      </a:accent2>
      <a:accent3>
        <a:srgbClr val="00B0E1"/>
      </a:accent3>
      <a:accent4>
        <a:srgbClr val="C6C6C6"/>
      </a:accent4>
      <a:accent5>
        <a:srgbClr val="7C7C7C"/>
      </a:accent5>
      <a:accent6>
        <a:srgbClr val="3C3C3C"/>
      </a:accent6>
      <a:hlink>
        <a:srgbClr val="009FE3"/>
      </a:hlink>
      <a:folHlink>
        <a:srgbClr val="BBE4F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362BABBD2697940AC1DAF92327D3420" ma:contentTypeVersion="1" ma:contentTypeDescription="Utwórz nowy dokument." ma:contentTypeScope="" ma:versionID="b758795591d9adbbd5813f01d912e2ca">
  <xsd:schema xmlns:xsd="http://www.w3.org/2001/XMLSchema" xmlns:xs="http://www.w3.org/2001/XMLSchema" xmlns:p="http://schemas.microsoft.com/office/2006/metadata/properties" xmlns:ns1="http://schemas.microsoft.com/sharepoint/v3" targetNamespace="http://schemas.microsoft.com/office/2006/metadata/properties" ma:root="true" ma:fieldsID="d5655aa40fd62c26d3cd695d3e5ffb0d"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Planowana data rozpoczęcia" ma:internalName="PublishingStartDate">
      <xsd:simpleType>
        <xsd:restriction base="dms:Unknown"/>
      </xsd:simpleType>
    </xsd:element>
    <xsd:element name="PublishingExpirationDate" ma:index="9" nillable="true" ma:displayName="Planowana data zakończenia"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1C0148-99C4-42AA-B8C4-1A8E1E924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9094CA-138E-4048-B66B-413810B8CC5D}">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18688C9-20C9-46EE-9677-22575F27E9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3161</TotalTime>
  <Words>2566</Words>
  <Application>Microsoft Office PowerPoint</Application>
  <PresentationFormat>On-screen Show (16:9)</PresentationFormat>
  <Paragraphs>213</Paragraphs>
  <Slides>30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Unicode MS</vt:lpstr>
      <vt:lpstr>Calibri</vt:lpstr>
      <vt:lpstr>Lucida Console</vt:lpstr>
      <vt:lpstr>Open Sans Light</vt:lpstr>
      <vt:lpstr>Open Sans Regular</vt:lpstr>
      <vt:lpstr>Wingdings</vt:lpstr>
      <vt:lpstr>Motyw pakietu Office</vt:lpstr>
      <vt:lpstr>Mapping the Research on Digital Innovation in Health. A Bibliometric Approach   </vt:lpstr>
      <vt:lpstr>Presentation outline</vt:lpstr>
      <vt:lpstr>Research background </vt:lpstr>
      <vt:lpstr>Research objective</vt:lpstr>
      <vt:lpstr>Research questions </vt:lpstr>
      <vt:lpstr>Methodology </vt:lpstr>
      <vt:lpstr>Data</vt:lpstr>
      <vt:lpstr>Search strategy</vt:lpstr>
      <vt:lpstr>PowerPoint Presentation</vt:lpstr>
      <vt:lpstr>Summary of data source and selection </vt:lpstr>
      <vt:lpstr>RESULTS </vt:lpstr>
      <vt:lpstr>Co-occurrence of research topics*</vt:lpstr>
      <vt:lpstr>Main areas of topics where digital innovation/technology in health is studied</vt:lpstr>
      <vt:lpstr>Conceptual clusters</vt:lpstr>
      <vt:lpstr>Keyword Co-occurrences</vt:lpstr>
      <vt:lpstr>Authors - bibliographic coupling  (minimum number of docs by author =1; min citation of an author = 1)</vt:lpstr>
      <vt:lpstr>Top 5 highly cited papers</vt:lpstr>
      <vt:lpstr>Density of research collaboration</vt:lpstr>
      <vt:lpstr>Co-authorship by country: detailed data</vt:lpstr>
      <vt:lpstr>Citations within 435 papers</vt:lpstr>
      <vt:lpstr>R output: Top-Cited papers</vt:lpstr>
      <vt:lpstr>Example of Issue:</vt:lpstr>
      <vt:lpstr>R package: Not much better?</vt:lpstr>
      <vt:lpstr>Most-cited papers (1/2)</vt:lpstr>
      <vt:lpstr>Most-cited papers (2/2)</vt:lpstr>
      <vt:lpstr>Major Cited Source:</vt:lpstr>
      <vt:lpstr>Co-citations</vt:lpstr>
      <vt:lpstr>Limitations</vt:lpstr>
      <vt:lpstr>Discussion and Conclusions</vt:lpstr>
      <vt:lpstr>Thank you for your atention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kotbury</dc:creator>
  <cp:lastModifiedBy>Hegerty, Scott</cp:lastModifiedBy>
  <cp:revision>257</cp:revision>
  <dcterms:created xsi:type="dcterms:W3CDTF">2019-01-31T15:24:43Z</dcterms:created>
  <dcterms:modified xsi:type="dcterms:W3CDTF">2022-11-09T18:56:38Z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0x010100C362BABBD2697940AC1DAF92327D3420</vt:lpwstr>
  </property>
</Properties>
</file>